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4" r:id="rId2"/>
    <p:sldId id="432" r:id="rId3"/>
    <p:sldId id="375" r:id="rId4"/>
    <p:sldId id="433" r:id="rId5"/>
    <p:sldId id="435" r:id="rId6"/>
    <p:sldId id="434" r:id="rId7"/>
    <p:sldId id="431" r:id="rId8"/>
    <p:sldId id="437" r:id="rId9"/>
    <p:sldId id="438" r:id="rId10"/>
    <p:sldId id="439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394" r:id="rId23"/>
  </p:sldIdLst>
  <p:sldSz cx="9144000" cy="6858000" type="screen4x3"/>
  <p:notesSz cx="6797675" cy="9928225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CC99FF"/>
    <a:srgbClr val="8E7284"/>
    <a:srgbClr val="A587A3"/>
    <a:srgbClr val="FF0000"/>
    <a:srgbClr val="A0BFF2"/>
    <a:srgbClr val="6F9EE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4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77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7" tIns="46743" rIns="93487" bIns="46743" numCol="1" anchor="t" anchorCtr="0" compatLnSpc="1">
            <a:prstTxWarp prst="textNoShape">
              <a:avLst/>
            </a:prstTxWarp>
          </a:bodyPr>
          <a:lstStyle>
            <a:lvl1pPr algn="l" defTabSz="93503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7" tIns="46743" rIns="93487" bIns="46743" numCol="1" anchor="t" anchorCtr="0" compatLnSpc="1">
            <a:prstTxWarp prst="textNoShape">
              <a:avLst/>
            </a:prstTxWarp>
          </a:bodyPr>
          <a:lstStyle>
            <a:lvl1pPr algn="r" defTabSz="93503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7" tIns="46743" rIns="93487" bIns="46743" numCol="1" anchor="b" anchorCtr="0" compatLnSpc="1">
            <a:prstTxWarp prst="textNoShape">
              <a:avLst/>
            </a:prstTxWarp>
          </a:bodyPr>
          <a:lstStyle>
            <a:lvl1pPr algn="l" defTabSz="93503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7" tIns="46743" rIns="93487" bIns="46743" numCol="1" anchor="b" anchorCtr="0" compatLnSpc="1">
            <a:prstTxWarp prst="textNoShape">
              <a:avLst/>
            </a:prstTxWarp>
          </a:bodyPr>
          <a:lstStyle>
            <a:lvl1pPr algn="r" defTabSz="93503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19370128-DCC8-451E-9F35-94D9E404BD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1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7" tIns="46743" rIns="93487" bIns="46743" numCol="1" anchor="t" anchorCtr="0" compatLnSpc="1">
            <a:prstTxWarp prst="textNoShape">
              <a:avLst/>
            </a:prstTxWarp>
          </a:bodyPr>
          <a:lstStyle>
            <a:lvl1pPr algn="l" defTabSz="93503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79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7" tIns="46743" rIns="93487" bIns="46743" numCol="1" anchor="t" anchorCtr="0" compatLnSpc="1">
            <a:prstTxWarp prst="textNoShape">
              <a:avLst/>
            </a:prstTxWarp>
          </a:bodyPr>
          <a:lstStyle>
            <a:lvl1pPr algn="r" defTabSz="93503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7628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2338"/>
            <a:ext cx="498792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7" tIns="46743" rIns="93487" bIns="46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263"/>
            <a:ext cx="29495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7" tIns="46743" rIns="93487" bIns="46743" numCol="1" anchor="b" anchorCtr="0" compatLnSpc="1">
            <a:prstTxWarp prst="textNoShape">
              <a:avLst/>
            </a:prstTxWarp>
          </a:bodyPr>
          <a:lstStyle>
            <a:lvl1pPr algn="l" defTabSz="93503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66263"/>
            <a:ext cx="29479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87" tIns="46743" rIns="93487" bIns="46743" numCol="1" anchor="b" anchorCtr="0" compatLnSpc="1">
            <a:prstTxWarp prst="textNoShape">
              <a:avLst/>
            </a:prstTxWarp>
          </a:bodyPr>
          <a:lstStyle>
            <a:lvl1pPr algn="r" defTabSz="93503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8D54B5-6180-412A-B2A6-EAD0672707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073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2442E3-6FB7-4B97-8844-97860CF89ADB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 sz="13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01613"/>
            <a:ext cx="1906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43700" y="104775"/>
            <a:ext cx="2143125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5" name="Picture 4" descr="logo ruhrverband 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342900"/>
            <a:ext cx="1727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Masterfolie_Anfang_Frau_lach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722938"/>
            <a:ext cx="7772400" cy="855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Thema des Vortrags</a:t>
            </a:r>
          </a:p>
        </p:txBody>
      </p:sp>
    </p:spTree>
    <p:extLst>
      <p:ext uri="{BB962C8B-B14F-4D97-AF65-F5344CB8AC3E}">
        <p14:creationId xmlns:p14="http://schemas.microsoft.com/office/powerpoint/2010/main" val="2108025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2A8B-396A-4EA3-AC23-A229BF9ADF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5711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37313" y="-130175"/>
            <a:ext cx="2090737" cy="64309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3513" y="-130175"/>
            <a:ext cx="6121400" cy="64309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5545-F68C-4D6D-B81E-456EDE59C9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6802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63513" y="-130175"/>
            <a:ext cx="8364537" cy="6430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236C-90DF-4232-9569-A3816E3952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2407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aseline="0"/>
            </a:lvl1pPr>
          </a:lstStyle>
          <a:p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FC41-7C79-47D3-9428-4CDC0C5AEA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027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4D31-6954-4A23-90D1-5B5296D22E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260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8450" y="17748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9450" y="17748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3F91-1C8B-4BF2-B1B4-19FDBF83D5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798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061A-085A-493E-AB74-EDA7BC3ADD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915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4CF1-5911-484C-A08C-328026A8E5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116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 userDrawn="1"/>
        </p:nvSpPr>
        <p:spPr bwMode="auto">
          <a:xfrm>
            <a:off x="404813" y="1725613"/>
            <a:ext cx="84121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>
                <a:solidFill>
                  <a:schemeClr val="tx1"/>
                </a:solidFill>
                <a:latin typeface="Arial" charset="0"/>
              </a:defRPr>
            </a:lvl1pPr>
            <a:lvl2pPr marL="74295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6002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Arial" charset="0"/>
              <a:buAutoNum type="romanUcPeriod"/>
              <a:defRPr/>
            </a:pPr>
            <a:endParaRPr lang="de-DE" altLang="de-DE" sz="1800" b="1" dirty="0" smtClean="0"/>
          </a:p>
          <a:p>
            <a:pPr algn="l">
              <a:defRPr/>
            </a:pPr>
            <a:endParaRPr lang="de-DE" altLang="de-DE" sz="1600" b="1" dirty="0" smtClean="0"/>
          </a:p>
          <a:p>
            <a:pPr algn="l">
              <a:buFont typeface="Arial" charset="0"/>
              <a:buChar char="•"/>
              <a:defRPr/>
            </a:pPr>
            <a:endParaRPr lang="de-DE" altLang="de-DE" sz="1600" b="1" dirty="0" smtClean="0"/>
          </a:p>
          <a:p>
            <a:pPr algn="l">
              <a:buFont typeface="Wingdings" pitchFamily="2" charset="2"/>
              <a:buChar char="§"/>
              <a:defRPr/>
            </a:pPr>
            <a:endParaRPr lang="de-DE" altLang="de-DE" sz="16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de-DE" altLang="de-DE" sz="16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de-DE" altLang="de-DE" sz="16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de-DE" altLang="de-DE" sz="1600" dirty="0" smtClean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7BF4-3511-4B30-A3D3-EFDDF7A3B8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034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58F1-75EF-4099-A57B-65E760FA82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7012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8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1988-BC6A-4231-A10F-33EAAC36F8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5560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logo ruhrverband ne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79400"/>
            <a:ext cx="1727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-130175"/>
            <a:ext cx="69453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Novelle des Landeswassergesetzes</a:t>
            </a:r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7748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 smtClean="0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8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2194CADA-DADF-4164-A990-F7FAF77A40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266700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439738" y="5722938"/>
            <a:ext cx="8272462" cy="855662"/>
          </a:xfrm>
        </p:spPr>
        <p:txBody>
          <a:bodyPr/>
          <a:lstStyle/>
          <a:p>
            <a:pPr algn="ctr"/>
            <a:r>
              <a:rPr lang="de-DE" altLang="de-DE" sz="2000" dirty="0" smtClean="0"/>
              <a:t>14. Ruhrverbands-Forum am 27. Mai 2015</a:t>
            </a:r>
            <a:br>
              <a:rPr lang="de-DE" altLang="de-DE" sz="2000" dirty="0" smtClean="0"/>
            </a:br>
            <a:r>
              <a:rPr lang="de-DE" altLang="de-DE" sz="2000" dirty="0" smtClean="0"/>
              <a:t>Novelle des Landeswassergesetzes</a:t>
            </a:r>
            <a:br>
              <a:rPr lang="de-DE" altLang="de-DE" sz="2000" dirty="0" smtClean="0"/>
            </a:br>
            <a:r>
              <a:rPr lang="de-DE" altLang="de-DE" sz="1300" dirty="0" smtClean="0"/>
              <a:t>Winfried Haneklaus 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618288"/>
            <a:ext cx="2133600" cy="47625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74ED0A8-4290-4E57-B6BF-7E76E520C983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614833"/>
            <a:ext cx="8420248" cy="2882210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Übertragbarkeit der kommunalen Abwasserbeseitigungspflicht auf </a:t>
            </a:r>
            <a:r>
              <a:rPr lang="de-DE" altLang="de-DE" sz="1800" kern="0" dirty="0" err="1" smtClean="0"/>
              <a:t>AöR</a:t>
            </a:r>
            <a:r>
              <a:rPr lang="de-DE" altLang="de-DE" sz="1800" kern="0" dirty="0" smtClean="0"/>
              <a:t> (wie bisher )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  <a:p>
            <a:pPr marL="742950" lvl="1">
              <a:buFont typeface="Arial" charset="0"/>
              <a:buChar char="•"/>
            </a:pPr>
            <a:r>
              <a:rPr lang="de-DE" altLang="de-DE" sz="1800" b="1" kern="0" dirty="0" smtClean="0"/>
              <a:t>Benachbarte</a:t>
            </a:r>
            <a:r>
              <a:rPr lang="de-DE" altLang="de-DE" sz="1800" kern="0" dirty="0" smtClean="0"/>
              <a:t> Gemeinden können ihre Abwasserbeseitigungspflichten jetzt auch auf interkommunale </a:t>
            </a:r>
            <a:r>
              <a:rPr lang="de-DE" altLang="de-DE" sz="1800" kern="0" dirty="0" err="1" smtClean="0"/>
              <a:t>AöR</a:t>
            </a:r>
            <a:r>
              <a:rPr lang="de-DE" altLang="de-DE" sz="1800" kern="0" dirty="0" smtClean="0"/>
              <a:t> übertragen (gemeinsames Kommunalunternehmen i.S.d. §§ 27, 28 GKG)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Nicht übertragbar ist die Pflicht zur Aufstellung des ABK (wie bisher)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49" y="1382230"/>
            <a:ext cx="864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3     Abwasserbeseitigung</a:t>
            </a:r>
          </a:p>
          <a:p>
            <a:pPr algn="l"/>
            <a:r>
              <a:rPr lang="de-DE" altLang="de-DE" sz="2000" b="1" kern="0" dirty="0" smtClean="0"/>
              <a:t>Stärkung </a:t>
            </a:r>
            <a:r>
              <a:rPr lang="de-DE" altLang="de-DE" sz="2000" b="1" kern="0" dirty="0"/>
              <a:t>der gemeindlichen Zusammenarbeit (interkommunale </a:t>
            </a:r>
            <a:r>
              <a:rPr lang="de-DE" altLang="de-DE" sz="2000" b="1" kern="0" dirty="0" err="1"/>
              <a:t>AöR</a:t>
            </a:r>
            <a:r>
              <a:rPr lang="de-DE" altLang="de-DE" sz="2000" b="1" kern="0" dirty="0" smtClean="0"/>
              <a:t>):</a:t>
            </a:r>
            <a:endParaRPr lang="de-DE" altLang="de-DE" sz="2000" b="1" kern="0" dirty="0"/>
          </a:p>
        </p:txBody>
      </p:sp>
    </p:spTree>
    <p:extLst>
      <p:ext uri="{BB962C8B-B14F-4D97-AF65-F5344CB8AC3E}">
        <p14:creationId xmlns:p14="http://schemas.microsoft.com/office/powerpoint/2010/main" val="2376256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49" y="2136348"/>
            <a:ext cx="8675429" cy="4158126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buFont typeface="Arial" charset="0"/>
              <a:buChar char="•"/>
            </a:pPr>
            <a:r>
              <a:rPr lang="de-DE" altLang="de-DE" sz="1800" b="1" kern="0" dirty="0" smtClean="0"/>
              <a:t>Übertragbarkeit</a:t>
            </a:r>
            <a:r>
              <a:rPr lang="de-DE" altLang="de-DE" sz="1800" kern="0" dirty="0" smtClean="0"/>
              <a:t> einer Teilaufgabe der kommunalen Abwasserbeseitigungspflicht (</a:t>
            </a:r>
            <a:r>
              <a:rPr lang="de-DE" altLang="de-DE" sz="1800" b="1" kern="0" dirty="0" smtClean="0"/>
              <a:t>Sammeln und Fortleiten</a:t>
            </a:r>
            <a:r>
              <a:rPr lang="de-DE" altLang="de-DE" sz="1800" kern="0" dirty="0" smtClean="0"/>
              <a:t>) auf sondergesetzlichen Verband</a:t>
            </a:r>
          </a:p>
          <a:p>
            <a:pPr marL="742950" lvl="1">
              <a:buFont typeface="Arial" charset="0"/>
              <a:buChar char="•"/>
            </a:pPr>
            <a:r>
              <a:rPr lang="de-DE" altLang="de-DE" sz="1800" b="1" kern="0" dirty="0" smtClean="0"/>
              <a:t>Optionsregelung</a:t>
            </a:r>
            <a:r>
              <a:rPr lang="de-DE" altLang="de-DE" sz="1800" kern="0" dirty="0" smtClean="0"/>
              <a:t> für verbandsangehörige Gemeinden (kein Zugriffsrecht der Verbände)</a:t>
            </a:r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Vor Übergang besteht </a:t>
            </a:r>
            <a:r>
              <a:rPr lang="de-DE" altLang="de-DE" sz="1800" b="1" kern="0" dirty="0" smtClean="0"/>
              <a:t>Nachweispflicht</a:t>
            </a:r>
            <a:r>
              <a:rPr lang="de-DE" altLang="de-DE" sz="1800" kern="0" dirty="0" smtClean="0"/>
              <a:t> ggü. zuständiger Behörde über </a:t>
            </a:r>
            <a:r>
              <a:rPr lang="de-DE" altLang="de-DE" sz="1800" b="1" kern="0" dirty="0" smtClean="0"/>
              <a:t>Investitionsbedarf</a:t>
            </a:r>
            <a:r>
              <a:rPr lang="de-DE" altLang="de-DE" sz="1800" kern="0" dirty="0" smtClean="0"/>
              <a:t> zur Sanierung der Kanalisation</a:t>
            </a:r>
          </a:p>
          <a:p>
            <a:pPr marL="742950" lvl="1">
              <a:buFont typeface="Arial" charset="0"/>
              <a:buChar char="•"/>
            </a:pPr>
            <a:r>
              <a:rPr lang="de-DE" altLang="de-DE" sz="1800" b="1" kern="0" dirty="0" smtClean="0"/>
              <a:t>Übergang der Abwasserbeseitigungspflicht</a:t>
            </a:r>
            <a:r>
              <a:rPr lang="de-DE" altLang="de-DE" sz="1800" kern="0" dirty="0" smtClean="0"/>
              <a:t> im übertragenen Umfang mit Erteilung der verbandsrechtlichen Genehmigung</a:t>
            </a:r>
          </a:p>
          <a:p>
            <a:pPr marL="742950" lvl="1">
              <a:buFont typeface="Arial" charset="0"/>
              <a:buChar char="•"/>
            </a:pPr>
            <a:r>
              <a:rPr lang="de-DE" altLang="de-DE" sz="1800" b="1" kern="0" dirty="0" smtClean="0"/>
              <a:t>Übernahme des Kanalisationsnetzes </a:t>
            </a:r>
            <a:r>
              <a:rPr lang="de-DE" altLang="de-DE" sz="1800" kern="0" dirty="0" smtClean="0"/>
              <a:t>durch Verband nach Bestandsplan</a:t>
            </a:r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Übernommenes Kanalisationsnetz gilt weiter als </a:t>
            </a:r>
            <a:r>
              <a:rPr lang="de-DE" altLang="de-DE" sz="1800" b="1" kern="0" dirty="0" smtClean="0"/>
              <a:t>gemeindliche Einrichtung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49" y="1382230"/>
            <a:ext cx="874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3     Abwasserbeseitigung</a:t>
            </a:r>
          </a:p>
          <a:p>
            <a:pPr algn="l"/>
            <a:r>
              <a:rPr lang="de-DE" altLang="de-DE" sz="2000" b="1" kern="0" dirty="0"/>
              <a:t>Stärkung der Zusammenarbeit von Gemeinden und </a:t>
            </a:r>
            <a:r>
              <a:rPr lang="de-DE" altLang="de-DE" sz="2000" b="1" kern="0" dirty="0" smtClean="0"/>
              <a:t>Wasserverbänden:</a:t>
            </a:r>
            <a:endParaRPr lang="de-DE" altLang="de-DE" sz="2000" b="1" kern="0" dirty="0"/>
          </a:p>
        </p:txBody>
      </p:sp>
    </p:spTree>
    <p:extLst>
      <p:ext uri="{BB962C8B-B14F-4D97-AF65-F5344CB8AC3E}">
        <p14:creationId xmlns:p14="http://schemas.microsoft.com/office/powerpoint/2010/main" val="370570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593567"/>
            <a:ext cx="8420248" cy="2191103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Über das Bundesrecht hinausgehende </a:t>
            </a:r>
            <a:r>
              <a:rPr lang="de-DE" altLang="de-DE" sz="1800" b="1" kern="0" dirty="0" smtClean="0"/>
              <a:t>Genehmigungspflicht</a:t>
            </a:r>
            <a:r>
              <a:rPr lang="de-DE" altLang="de-DE" sz="1800" kern="0" dirty="0" smtClean="0"/>
              <a:t> für Indirekteinleitungen, wenn Stoffe eingeleitet werden, die eine </a:t>
            </a:r>
            <a:r>
              <a:rPr lang="de-DE" altLang="de-DE" sz="1800" b="1" kern="0" dirty="0" smtClean="0"/>
              <a:t>schädliche Gewässerveränderung</a:t>
            </a:r>
            <a:r>
              <a:rPr lang="de-DE" altLang="de-DE" sz="1800" kern="0" dirty="0" smtClean="0"/>
              <a:t> besorgen lassen.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Feststellungs- und </a:t>
            </a:r>
            <a:r>
              <a:rPr lang="de-DE" altLang="de-DE" sz="1800" b="1" kern="0" dirty="0" smtClean="0"/>
              <a:t>Anordnungsbefugnis</a:t>
            </a:r>
            <a:r>
              <a:rPr lang="de-DE" altLang="de-DE" sz="1800" kern="0" dirty="0" smtClean="0"/>
              <a:t> liegt bei der zuständigen Wasserbehörde </a:t>
            </a:r>
            <a:r>
              <a:rPr lang="de-DE" altLang="de-DE" sz="1800" b="1" kern="0" dirty="0" smtClean="0"/>
              <a:t>im</a:t>
            </a:r>
            <a:r>
              <a:rPr lang="de-DE" altLang="de-DE" sz="1800" kern="0" dirty="0" smtClean="0"/>
              <a:t> </a:t>
            </a:r>
            <a:r>
              <a:rPr lang="de-DE" altLang="de-DE" sz="1800" b="1" kern="0" dirty="0" smtClean="0"/>
              <a:t>Einzelfall</a:t>
            </a:r>
            <a:r>
              <a:rPr lang="de-DE" altLang="de-DE" sz="1800" kern="0" dirty="0" smtClean="0"/>
              <a:t>.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476250" lvl="1" indent="0">
              <a:buNone/>
            </a:pPr>
            <a:endParaRPr lang="de-DE" altLang="de-DE" sz="1800" kern="0" dirty="0" smtClean="0"/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3     Abwasserbeseitigung</a:t>
            </a:r>
          </a:p>
          <a:p>
            <a:pPr algn="l"/>
            <a:r>
              <a:rPr lang="de-DE" altLang="de-DE" sz="2000" b="1" kern="0" dirty="0" smtClean="0"/>
              <a:t>Verschärfung </a:t>
            </a:r>
            <a:r>
              <a:rPr lang="de-DE" altLang="de-DE" sz="2000" b="1" kern="0" dirty="0"/>
              <a:t>des bundesrechtlichen </a:t>
            </a:r>
            <a:r>
              <a:rPr lang="de-DE" altLang="de-DE" sz="2000" b="1" kern="0" dirty="0" err="1" smtClean="0"/>
              <a:t>Indirekteinleitungsregimes</a:t>
            </a:r>
            <a:r>
              <a:rPr lang="de-DE" altLang="de-DE" sz="2000" b="1" kern="0" dirty="0" smtClean="0"/>
              <a:t>:</a:t>
            </a:r>
            <a:endParaRPr lang="de-DE" altLang="de-DE" sz="2000" b="1" kern="0" dirty="0"/>
          </a:p>
        </p:txBody>
      </p:sp>
    </p:spTree>
    <p:extLst>
      <p:ext uri="{BB962C8B-B14F-4D97-AF65-F5344CB8AC3E}">
        <p14:creationId xmlns:p14="http://schemas.microsoft.com/office/powerpoint/2010/main" val="2394058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593567"/>
            <a:ext cx="8420248" cy="2616386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Pflicht zur Aufstellung eines Bewirtschaftungskonzepts für Maßnahmen an Gewässern (Unterhaltung, Ausbau, Ausgleich der Wasserführung)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Stärkung der kommunalen Zusammenarbeit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Optimierung der Refinanzierungsmöglichkeiten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Vorkaufsrechte zur Zielerreichung</a:t>
            </a:r>
            <a:endParaRPr lang="de-DE" altLang="de-DE" sz="1800" kern="0" dirty="0"/>
          </a:p>
          <a:p>
            <a:pPr marL="476250" lvl="1" indent="0">
              <a:lnSpc>
                <a:spcPct val="150000"/>
              </a:lnSpc>
              <a:buNone/>
            </a:pP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4     Gewässerausbau</a:t>
            </a:r>
            <a:r>
              <a:rPr lang="de-DE" sz="2000" b="1" kern="0" dirty="0"/>
              <a:t>, -</a:t>
            </a:r>
            <a:r>
              <a:rPr lang="de-DE" sz="2000" b="1" kern="0" dirty="0" smtClean="0"/>
              <a:t>unterhaltung, Ausgleich der Wasserführung</a:t>
            </a:r>
          </a:p>
          <a:p>
            <a:pPr algn="l"/>
            <a:r>
              <a:rPr lang="de-DE" sz="2000" b="1" kern="0" dirty="0" smtClean="0"/>
              <a:t>Die Neuregegelungen im Überblick:</a:t>
            </a:r>
          </a:p>
        </p:txBody>
      </p:sp>
    </p:spTree>
    <p:extLst>
      <p:ext uri="{BB962C8B-B14F-4D97-AF65-F5344CB8AC3E}">
        <p14:creationId xmlns:p14="http://schemas.microsoft.com/office/powerpoint/2010/main" val="259212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73038" y="2593567"/>
            <a:ext cx="8875269" cy="3350033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/>
              <a:t>Einführung einer Konzeptpflicht in Anlehnung an </a:t>
            </a:r>
            <a:r>
              <a:rPr lang="de-DE" altLang="de-DE" sz="1800" kern="0" dirty="0" smtClean="0"/>
              <a:t>das </a:t>
            </a:r>
            <a:r>
              <a:rPr lang="de-DE" altLang="de-DE" sz="1800" kern="0" dirty="0" smtClean="0"/>
              <a:t>ABK (Gewässerkonzept)</a:t>
            </a: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Erstmals zum 22.12.2017, danach alle 6 Jahre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Überprüfung durch Bewirtschaftungsbehörde binnen 6 Monaten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Beanstandungs- und Anordnungsbefugnis der Bewirtschaftungsbehörde im Hinblick auf Maßnahmen und Fristen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/>
          </a:p>
          <a:p>
            <a:pPr marL="476250" lvl="1" indent="0">
              <a:lnSpc>
                <a:spcPct val="150000"/>
              </a:lnSpc>
              <a:buNone/>
            </a:pP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4</a:t>
            </a:r>
            <a:r>
              <a:rPr lang="de-DE" sz="2000" b="1" kern="0" dirty="0"/>
              <a:t> </a:t>
            </a:r>
            <a:r>
              <a:rPr lang="de-DE" sz="2000" b="1" kern="0" dirty="0" smtClean="0"/>
              <a:t>    Gewässerausbau</a:t>
            </a:r>
            <a:r>
              <a:rPr lang="de-DE" sz="2000" b="1" kern="0" dirty="0"/>
              <a:t>, -unterhaltung, Ausgleich der </a:t>
            </a:r>
            <a:r>
              <a:rPr lang="de-DE" sz="2000" b="1" kern="0" dirty="0" smtClean="0"/>
              <a:t>Wasserführung</a:t>
            </a:r>
          </a:p>
          <a:p>
            <a:pPr algn="l"/>
            <a:r>
              <a:rPr lang="de-DE" altLang="de-DE" sz="2000" b="1" kern="0" dirty="0"/>
              <a:t>Pflicht zur Aufstellung eines </a:t>
            </a:r>
            <a:r>
              <a:rPr lang="de-DE" altLang="de-DE" sz="2000" b="1" kern="0" dirty="0" smtClean="0"/>
              <a:t>Bewirtschaftungskonzepts</a:t>
            </a:r>
            <a:r>
              <a:rPr lang="de-DE" sz="2000" b="1" kern="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67054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593567"/>
            <a:ext cx="8509000" cy="3350033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buFont typeface="Arial" charset="0"/>
              <a:buChar char="•"/>
            </a:pPr>
            <a:r>
              <a:rPr lang="de-DE" altLang="de-DE" sz="1800" kern="0" dirty="0"/>
              <a:t>Übertragbarkeit </a:t>
            </a:r>
            <a:r>
              <a:rPr lang="de-DE" altLang="de-DE" sz="1800" kern="0" dirty="0" smtClean="0"/>
              <a:t>kommunaler Unterhaltungs- und Ausbaupflichten auf Wasserverbände und Kreise </a:t>
            </a:r>
            <a:r>
              <a:rPr lang="de-DE" altLang="de-DE" sz="1800" kern="0" dirty="0"/>
              <a:t>(wie bisher </a:t>
            </a:r>
            <a:r>
              <a:rPr lang="de-DE" altLang="de-DE" sz="1800" kern="0" dirty="0" smtClean="0"/>
              <a:t>)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/>
              <a:t>Übertragbarkeit </a:t>
            </a:r>
            <a:r>
              <a:rPr lang="de-DE" altLang="de-DE" sz="1800" kern="0" dirty="0" smtClean="0"/>
              <a:t>kommunaler </a:t>
            </a:r>
            <a:r>
              <a:rPr lang="de-DE" altLang="de-DE" sz="1800" kern="0" dirty="0"/>
              <a:t>Unterhaltungs- und Ausbaupflichten </a:t>
            </a:r>
            <a:r>
              <a:rPr lang="de-DE" altLang="de-DE" sz="1800" kern="0" dirty="0" smtClean="0"/>
              <a:t>auf </a:t>
            </a:r>
            <a:r>
              <a:rPr lang="de-DE" altLang="de-DE" sz="1800" kern="0" dirty="0" err="1" smtClean="0"/>
              <a:t>AöR</a:t>
            </a:r>
            <a:endParaRPr lang="de-DE" altLang="de-DE" sz="1800" kern="0" dirty="0" smtClean="0"/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r>
              <a:rPr lang="de-DE" altLang="de-DE" sz="1800" b="1" kern="0" dirty="0"/>
              <a:t>Benachbarte</a:t>
            </a:r>
            <a:r>
              <a:rPr lang="de-DE" altLang="de-DE" sz="1800" kern="0" dirty="0"/>
              <a:t> Gemeinden können ihre Unterhaltungs- und Ausbaupflichten </a:t>
            </a:r>
            <a:r>
              <a:rPr lang="de-DE" altLang="de-DE" sz="1800" kern="0" dirty="0" smtClean="0"/>
              <a:t>auch </a:t>
            </a:r>
            <a:r>
              <a:rPr lang="de-DE" altLang="de-DE" sz="1800" kern="0" dirty="0"/>
              <a:t>auf interkommunale </a:t>
            </a:r>
            <a:r>
              <a:rPr lang="de-DE" altLang="de-DE" sz="1800" kern="0" dirty="0" err="1"/>
              <a:t>AöR</a:t>
            </a:r>
            <a:r>
              <a:rPr lang="de-DE" altLang="de-DE" sz="1800" kern="0" dirty="0"/>
              <a:t> übertragen (gemeinsames Kommunalunternehmen i.S.d. §§ 27, 28 GKG)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476250" lvl="1" indent="0">
              <a:lnSpc>
                <a:spcPct val="150000"/>
              </a:lnSpc>
              <a:buNone/>
            </a:pP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4</a:t>
            </a:r>
            <a:r>
              <a:rPr lang="de-DE" sz="2000" b="1" kern="0" dirty="0"/>
              <a:t> </a:t>
            </a:r>
            <a:r>
              <a:rPr lang="de-DE" sz="2000" b="1" kern="0" dirty="0" smtClean="0"/>
              <a:t>    Gewässerausbau</a:t>
            </a:r>
            <a:r>
              <a:rPr lang="de-DE" sz="2000" b="1" kern="0" dirty="0"/>
              <a:t>, -unterhaltung, Ausgleich der </a:t>
            </a:r>
            <a:r>
              <a:rPr lang="de-DE" sz="2000" b="1" kern="0" dirty="0" smtClean="0"/>
              <a:t>Wasserführung</a:t>
            </a:r>
          </a:p>
          <a:p>
            <a:pPr marL="0" lvl="1" algn="l"/>
            <a:r>
              <a:rPr lang="de-DE" altLang="de-DE" sz="2000" b="1" kern="0" dirty="0"/>
              <a:t>Stärkung der kommunalen </a:t>
            </a:r>
            <a:r>
              <a:rPr lang="de-DE" altLang="de-DE" sz="2000" b="1" kern="0" dirty="0" smtClean="0"/>
              <a:t>Zusammenarbeit</a:t>
            </a:r>
            <a:r>
              <a:rPr lang="de-DE" sz="2000" b="1" kern="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5479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49" y="2593566"/>
            <a:ext cx="8643531" cy="4104946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Umlagefähigkeit von Personal-, Verwaltungs- und Umlageaufwandskosten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Primäre Heranziehung von Erschwerern, Rest ist </a:t>
            </a:r>
            <a:r>
              <a:rPr lang="de-DE" altLang="de-DE" sz="1800" kern="0" dirty="0" err="1" smtClean="0"/>
              <a:t>grds</a:t>
            </a:r>
            <a:r>
              <a:rPr lang="de-DE" altLang="de-DE" sz="1800" kern="0" dirty="0" smtClean="0"/>
              <a:t>. förderungsfähig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Förderungsfähiger Aufwand, der nicht von Landeshilfen gedeckt wird, ist auf Eigentümer im seitlichen Einzugsgebiet umzulegen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Maßstäbe für Umlage auf Eigentümer im Gesetz festgelegt:</a:t>
            </a:r>
          </a:p>
          <a:p>
            <a:pPr marL="2112963" lvl="3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/>
              <a:t>90/100 Eigentümer befestigter Flächen</a:t>
            </a:r>
          </a:p>
          <a:p>
            <a:pPr marL="2112963" lvl="3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/>
              <a:t>10/100 Eigentümer unbefestigter Flächen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/>
              <a:t>Finanzhilfen des Landes </a:t>
            </a:r>
            <a:r>
              <a:rPr lang="de-DE" altLang="de-DE" sz="1800" kern="0" dirty="0" smtClean="0"/>
              <a:t>zu förderfähigem Aufwand für Maßnahmen, die dem Allgemeinwohl dienen und daher nicht umlagefähig sind</a:t>
            </a:r>
            <a:endParaRPr lang="de-DE" altLang="de-DE" sz="1800" kern="0" dirty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4     Gewässerausbau</a:t>
            </a:r>
            <a:r>
              <a:rPr lang="de-DE" sz="2000" b="1" kern="0" dirty="0"/>
              <a:t>, -</a:t>
            </a:r>
            <a:r>
              <a:rPr lang="de-DE" sz="2000" b="1" kern="0" dirty="0" smtClean="0"/>
              <a:t>unterhaltung, Ausgleich der Wasserführung</a:t>
            </a:r>
          </a:p>
          <a:p>
            <a:pPr marL="0" lvl="1" algn="l"/>
            <a:r>
              <a:rPr lang="de-DE" altLang="de-DE" sz="2000" b="1" kern="0" dirty="0"/>
              <a:t>Optimierung der </a:t>
            </a:r>
            <a:r>
              <a:rPr lang="de-DE" altLang="de-DE" sz="2000" b="1" kern="0" dirty="0" smtClean="0"/>
              <a:t>Refinanzierungsmöglichkeiten</a:t>
            </a:r>
            <a:r>
              <a:rPr lang="de-DE" sz="2000" b="1" kern="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2724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593567"/>
            <a:ext cx="8420248" cy="2616386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Regelung in Anlehnung an § 66 BNatSchG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Vorkaufsberechtigt sind das Land und alle Pflichtenträger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Voraussetzung: Flächenbedarf zur Zielerreichung nach BW-Plan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Grundstücke, auf denen sich das Gewässer und das festgesetzte oder vorläufig gesicherte Überschwemmungsgebiet befinden </a:t>
            </a:r>
            <a:endParaRPr lang="de-DE" altLang="de-DE" sz="1800" kern="0" dirty="0"/>
          </a:p>
          <a:p>
            <a:pPr marL="476250" lvl="1" indent="0">
              <a:lnSpc>
                <a:spcPct val="150000"/>
              </a:lnSpc>
              <a:buNone/>
            </a:pP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4     Gewässerausbau</a:t>
            </a:r>
            <a:r>
              <a:rPr lang="de-DE" sz="2000" b="1" kern="0" dirty="0"/>
              <a:t>, -</a:t>
            </a:r>
            <a:r>
              <a:rPr lang="de-DE" sz="2000" b="1" kern="0" dirty="0" smtClean="0"/>
              <a:t>unterhaltung, Ausgleich der Wasserführung</a:t>
            </a:r>
          </a:p>
          <a:p>
            <a:pPr marL="0" lvl="1" algn="l"/>
            <a:r>
              <a:rPr lang="de-DE" altLang="de-DE" sz="2000" b="1" kern="0" dirty="0"/>
              <a:t>Vorkaufsrechte zur </a:t>
            </a:r>
            <a:r>
              <a:rPr lang="de-DE" altLang="de-DE" sz="2000" b="1" kern="0" dirty="0" smtClean="0"/>
              <a:t>Zielerreichung</a:t>
            </a:r>
            <a:r>
              <a:rPr lang="de-DE" sz="2000" b="1" kern="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2724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061916"/>
            <a:ext cx="8420248" cy="3987987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Redaktionelle Überarbeitung der alten Vorschriften im LWG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Einführung </a:t>
            </a:r>
            <a:r>
              <a:rPr lang="de-DE" altLang="de-DE" sz="1800" kern="0" dirty="0"/>
              <a:t>d</a:t>
            </a:r>
            <a:r>
              <a:rPr lang="de-DE" altLang="de-DE" sz="1800" kern="0" dirty="0" smtClean="0"/>
              <a:t>er Pflicht zur Aufstellung eines Wasserversorgungskonzepts (derzeitige und künftige Versorgungssituation, Wasserdargebot, Versorgungsgebiete, Anlagen, Beschaffenheit des Trinkwassers, Klimawandel, etc.)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/>
              <a:t>Erstmals zum </a:t>
            </a:r>
            <a:r>
              <a:rPr lang="de-DE" altLang="de-DE" sz="1800" kern="0" dirty="0" smtClean="0"/>
              <a:t>01.01.2018, </a:t>
            </a:r>
            <a:r>
              <a:rPr lang="de-DE" altLang="de-DE" sz="1800" kern="0" dirty="0"/>
              <a:t>danach alle 6 Jahre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/>
              <a:t>Überprüfung durch Bewirtschaftungsbehörde binnen 6 Monaten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Beanstandungs-, aber keine Anordnungsbefugnis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Verordnungsermächtigung an oberste Wasserbehörde</a:t>
            </a:r>
            <a:endParaRPr lang="de-DE" altLang="de-DE" sz="1800" kern="0" dirty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/>
          </a:p>
          <a:p>
            <a:pPr marL="476250" lvl="1" indent="0">
              <a:lnSpc>
                <a:spcPct val="150000"/>
              </a:lnSpc>
              <a:buNone/>
            </a:pP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/>
              <a:t>5</a:t>
            </a:r>
            <a:r>
              <a:rPr lang="de-DE" sz="2000" b="1" kern="0" dirty="0" smtClean="0"/>
              <a:t>     Trinkwasserversorgung:</a:t>
            </a:r>
          </a:p>
        </p:txBody>
      </p:sp>
    </p:spTree>
    <p:extLst>
      <p:ext uri="{BB962C8B-B14F-4D97-AF65-F5344CB8AC3E}">
        <p14:creationId xmlns:p14="http://schemas.microsoft.com/office/powerpoint/2010/main" val="2009202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49" y="2402172"/>
            <a:ext cx="8675429" cy="3637121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sz="1800" dirty="0"/>
              <a:t>Aufnahme der Kanalnetzoption </a:t>
            </a:r>
            <a:endParaRPr lang="de-DE" sz="180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sz="1800" dirty="0" smtClean="0"/>
              <a:t>Bereinigung </a:t>
            </a:r>
            <a:r>
              <a:rPr lang="de-DE" sz="1800" dirty="0"/>
              <a:t>von Vorschriften der Kameralistik </a:t>
            </a:r>
            <a:endParaRPr lang="de-DE" sz="180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sz="1800" dirty="0" smtClean="0"/>
              <a:t>Kontrolle </a:t>
            </a:r>
            <a:r>
              <a:rPr lang="de-DE" sz="1800" dirty="0"/>
              <a:t>durch den </a:t>
            </a:r>
            <a:r>
              <a:rPr lang="de-DE" sz="1800" dirty="0" smtClean="0"/>
              <a:t>Landesrechnungshof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sz="1800" dirty="0" smtClean="0"/>
              <a:t>Harmonisierung </a:t>
            </a:r>
            <a:r>
              <a:rPr lang="de-DE" sz="1800" dirty="0"/>
              <a:t>mit dem LWG (ABK und Übersichten der Verbände</a:t>
            </a:r>
            <a:r>
              <a:rPr lang="de-DE" sz="1800" dirty="0" smtClean="0"/>
              <a:t>)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sz="1800" dirty="0" smtClean="0"/>
              <a:t>Entsendung </a:t>
            </a:r>
            <a:r>
              <a:rPr lang="de-DE" sz="1800" dirty="0"/>
              <a:t>der kommunalen Delegierten in die </a:t>
            </a:r>
            <a:r>
              <a:rPr lang="de-DE" sz="1800" dirty="0" smtClean="0"/>
              <a:t>Verbandsversammlung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sz="1800" dirty="0" smtClean="0"/>
              <a:t>Ausdehnung </a:t>
            </a:r>
            <a:r>
              <a:rPr lang="de-DE" sz="1800" dirty="0"/>
              <a:t>der Genehmigungsvorbehalte der Verbandsaufsicht </a:t>
            </a:r>
            <a:endParaRPr lang="de-DE" sz="180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sz="1800" dirty="0" smtClean="0"/>
              <a:t>Wegfall </a:t>
            </a:r>
            <a:r>
              <a:rPr lang="de-DE" sz="1800" dirty="0"/>
              <a:t>der </a:t>
            </a:r>
            <a:r>
              <a:rPr lang="de-DE" sz="1800" dirty="0" smtClean="0"/>
              <a:t>Gebührenfreiheit</a:t>
            </a:r>
            <a:endParaRPr lang="de-DE" altLang="de-DE" sz="1800" kern="0" dirty="0"/>
          </a:p>
          <a:p>
            <a:pPr marL="476250" lvl="1" indent="0">
              <a:lnSpc>
                <a:spcPct val="150000"/>
              </a:lnSpc>
              <a:buNone/>
            </a:pP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6     Exkurs: Novelle der Verbandsgesetze</a:t>
            </a:r>
            <a:r>
              <a:rPr lang="de-DE" sz="2000" b="1" kern="0" dirty="0"/>
              <a:t> </a:t>
            </a:r>
            <a:r>
              <a:rPr lang="de-DE" sz="2000" b="1" kern="0" dirty="0" smtClean="0"/>
              <a:t>im Überblick:</a:t>
            </a:r>
          </a:p>
        </p:txBody>
      </p:sp>
    </p:spTree>
    <p:extLst>
      <p:ext uri="{BB962C8B-B14F-4D97-AF65-F5344CB8AC3E}">
        <p14:creationId xmlns:p14="http://schemas.microsoft.com/office/powerpoint/2010/main" val="1552283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458790"/>
            <a:ext cx="8229600" cy="398453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DE" sz="1800" kern="0" dirty="0" smtClean="0"/>
              <a:t>1   Einleitung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lain" startAt="2"/>
              <a:defRPr/>
            </a:pPr>
            <a:r>
              <a:rPr lang="de-DE" sz="1800" kern="0" dirty="0" smtClean="0"/>
              <a:t>Ausgangssituation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lain" startAt="2"/>
              <a:defRPr/>
            </a:pPr>
            <a:r>
              <a:rPr lang="de-DE" sz="1800" kern="0" dirty="0" smtClean="0"/>
              <a:t>Abwasserbeseitigung </a:t>
            </a:r>
            <a:endParaRPr lang="de-DE" sz="1800" kern="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lain" startAt="2"/>
              <a:defRPr/>
            </a:pPr>
            <a:r>
              <a:rPr lang="de-DE" sz="1800" kern="0" dirty="0" smtClean="0"/>
              <a:t>Gewässerausbau, Gewässerunterhaltung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lain" startAt="2"/>
              <a:defRPr/>
            </a:pPr>
            <a:r>
              <a:rPr lang="de-DE" sz="1800" kern="0" dirty="0" smtClean="0"/>
              <a:t>Trinkwasserversorgung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lain" startAt="2"/>
              <a:defRPr/>
            </a:pPr>
            <a:r>
              <a:rPr lang="de-DE" sz="1800" kern="0" dirty="0" smtClean="0"/>
              <a:t>Exkurs: Novelle der Verbandsgesetze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lain" startAt="2"/>
              <a:defRPr/>
            </a:pPr>
            <a:r>
              <a:rPr lang="de-DE" sz="1800" kern="0" dirty="0" smtClean="0"/>
              <a:t>Zeitplan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lain" startAt="2"/>
              <a:defRPr/>
            </a:pPr>
            <a:r>
              <a:rPr lang="de-DE" sz="1800" kern="0" dirty="0" smtClean="0"/>
              <a:t>Fazit</a:t>
            </a:r>
            <a:endParaRPr lang="de-DE" sz="1800" kern="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de-DE" sz="1800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98450" y="1446028"/>
            <a:ext cx="2614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Gliederung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141251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49" y="2434072"/>
            <a:ext cx="8675429" cy="2616410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Ressortabstimmung </a:t>
            </a:r>
            <a:r>
              <a:rPr lang="de-DE" altLang="de-DE" sz="1800" kern="0" dirty="0" smtClean="0"/>
              <a:t>(soeben abgeschlossen</a:t>
            </a:r>
            <a:r>
              <a:rPr lang="de-DE" altLang="de-DE" sz="1800" kern="0" dirty="0" smtClean="0"/>
              <a:t>)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23.06.2015  =&gt; 1. Kabinettsbeschluss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ab </a:t>
            </a:r>
            <a:r>
              <a:rPr lang="de-DE" altLang="de-DE" sz="1800" kern="0" dirty="0" smtClean="0"/>
              <a:t>Ende Juni 2015 (2 Monate) =&gt; </a:t>
            </a:r>
            <a:r>
              <a:rPr lang="de-DE" altLang="de-DE" sz="1800" b="1" kern="0" dirty="0" smtClean="0"/>
              <a:t>Verbändeanhörung</a:t>
            </a:r>
            <a:r>
              <a:rPr lang="de-DE" altLang="de-DE" sz="1800" b="1" kern="0" dirty="0"/>
              <a:t> </a:t>
            </a:r>
            <a:endParaRPr lang="de-DE" altLang="de-DE" sz="1800" b="1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03.11.2015  =&gt; 2. Kabinettsbeschluss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Dezember 2015 </a:t>
            </a:r>
            <a:r>
              <a:rPr lang="de-DE" altLang="de-DE" sz="1800" kern="0" dirty="0" smtClean="0"/>
              <a:t>/ Januar 2016  </a:t>
            </a:r>
            <a:r>
              <a:rPr lang="de-DE" altLang="de-DE" sz="1800" kern="0" dirty="0" smtClean="0"/>
              <a:t>=&gt; erste Lesung im Landtag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/>
              <a:t>7</a:t>
            </a:r>
            <a:r>
              <a:rPr lang="de-DE" sz="2000" b="1" kern="0" dirty="0" smtClean="0"/>
              <a:t>     Zeitplan:</a:t>
            </a:r>
          </a:p>
        </p:txBody>
      </p:sp>
    </p:spTree>
    <p:extLst>
      <p:ext uri="{BB962C8B-B14F-4D97-AF65-F5344CB8AC3E}">
        <p14:creationId xmlns:p14="http://schemas.microsoft.com/office/powerpoint/2010/main" val="3483651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49" y="2434072"/>
            <a:ext cx="8675429" cy="2988534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Harmonisierung mit dem Bundesrecht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Stärkung des Planungsinstrumentariums (Konzeptpflichten)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Hervorhebung von Verantwortlichkeiten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Schärfung des Ordnungsrechts (Anordnungsbefugnisse)</a:t>
            </a:r>
            <a:endParaRPr lang="de-DE" altLang="de-DE" sz="1800" kern="0" dirty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Vereinfachung der Finanzierungs- und Umlageinstrumente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Unterstützung des Umsetzungsprozesses nach WRRL</a:t>
            </a: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/>
              <a:t>8</a:t>
            </a:r>
            <a:r>
              <a:rPr lang="de-DE" sz="2000" b="1" kern="0" dirty="0" smtClean="0"/>
              <a:t>     Fazit:</a:t>
            </a:r>
            <a:endParaRPr lang="de-DE" sz="20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4022067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asterfolie_Anfang_Frau_lachend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85763" y="6205538"/>
            <a:ext cx="189865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DE" altLang="de-DE" sz="1200"/>
              <a:t>12. Ruhrverbands-Forum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DE" altLang="de-DE" sz="1200"/>
              <a:t>18. April 2013 in Essen</a:t>
            </a: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5291138" y="6173788"/>
            <a:ext cx="33861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200"/>
              <a:t>Dr.-Ing. Thomas Grünebaum</a:t>
            </a:r>
            <a:br>
              <a:rPr lang="de-DE" altLang="de-DE" sz="1200"/>
            </a:br>
            <a:r>
              <a:rPr lang="de-DE" altLang="de-DE" sz="1200"/>
              <a:t>Prof. Dr. rer.nat Ralf Klopp</a:t>
            </a:r>
            <a:br>
              <a:rPr lang="de-DE" altLang="de-DE" sz="1200"/>
            </a:br>
            <a:r>
              <a:rPr lang="de-DE" altLang="de-DE" sz="1200"/>
              <a:t>Dr.-Ing. Dieter Thöle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68300" y="5521325"/>
            <a:ext cx="6583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„Mikroverunreinigungen in der Ruhr – </a:t>
            </a:r>
            <a:br>
              <a:rPr lang="de-DE" altLang="de-DE" sz="1800"/>
            </a:br>
            <a:r>
              <a:rPr lang="de-DE" altLang="de-DE" sz="1800"/>
              <a:t> Eintragspfade und technische Möglichkeiten auf Kläranlagen“</a:t>
            </a: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3175"/>
            <a:ext cx="91551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266700" y="5465763"/>
            <a:ext cx="86264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3200" b="1"/>
              <a:t>Vielen Dank für Ihre Aufmerksamkeit!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3200" b="1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4851400" y="6248400"/>
            <a:ext cx="2754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582934"/>
            <a:ext cx="8509000" cy="3318170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Neuordnung und Systematisierung unter der Geltung des WHG</a:t>
            </a:r>
            <a:r>
              <a:rPr lang="de-DE" altLang="de-DE" sz="1800" b="1" kern="0" baseline="-25000" dirty="0" smtClean="0"/>
              <a:t>2010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b="1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Ausgestaltung der im WHG</a:t>
            </a:r>
            <a:r>
              <a:rPr lang="de-DE" altLang="de-DE" sz="1800" b="1" kern="0" baseline="-25000" dirty="0" smtClean="0"/>
              <a:t>2010 </a:t>
            </a:r>
            <a:r>
              <a:rPr lang="de-DE" altLang="de-DE" sz="1800" kern="0" dirty="0" smtClean="0"/>
              <a:t>nicht geregelten Bereiche und Öffnungsklauseln 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b="1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Festlegung der vom WHG</a:t>
            </a:r>
            <a:r>
              <a:rPr lang="de-DE" altLang="de-DE" sz="1800" b="1" kern="0" baseline="-25000" dirty="0" smtClean="0"/>
              <a:t>2010</a:t>
            </a:r>
            <a:r>
              <a:rPr lang="de-DE" altLang="de-DE" sz="1800" b="1" kern="0" dirty="0" smtClean="0"/>
              <a:t> </a:t>
            </a:r>
            <a:r>
              <a:rPr lang="de-DE" altLang="de-DE" sz="1800" kern="0" dirty="0" smtClean="0"/>
              <a:t>abweichenden Landesregelungen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b="1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Entfernung überholter und verdrängter Normen des bisherigen Landesrechts</a:t>
            </a:r>
            <a:endParaRPr lang="de-DE" altLang="de-DE" sz="1800" b="1" kern="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kern="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98450" y="1477927"/>
            <a:ext cx="772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1     Einleitung</a:t>
            </a:r>
          </a:p>
          <a:p>
            <a:pPr algn="l"/>
            <a:r>
              <a:rPr lang="de-DE" sz="2000" b="1" dirty="0" smtClean="0"/>
              <a:t>Umsetzung des neuen Bundesrechts (</a:t>
            </a:r>
            <a:r>
              <a:rPr lang="de-DE" altLang="de-DE" sz="2000" b="1" kern="0" dirty="0" smtClean="0"/>
              <a:t>WHG</a:t>
            </a:r>
            <a:r>
              <a:rPr lang="de-DE" altLang="de-DE" sz="2000" b="1" kern="0" baseline="-25000" dirty="0" smtClean="0"/>
              <a:t>2010</a:t>
            </a:r>
            <a:r>
              <a:rPr lang="de-DE" altLang="de-DE" sz="2000" b="1" kern="0" dirty="0" smtClean="0"/>
              <a:t>)</a:t>
            </a:r>
            <a:endParaRPr lang="de-DE" altLang="de-DE" sz="2000" b="1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49" y="2359641"/>
            <a:ext cx="8760491" cy="3871038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„... </a:t>
            </a:r>
            <a:r>
              <a:rPr lang="de-DE" altLang="de-DE" sz="1800" b="1" kern="0" dirty="0" smtClean="0"/>
              <a:t>bessere</a:t>
            </a:r>
            <a:r>
              <a:rPr lang="de-DE" altLang="de-DE" sz="1800" kern="0" dirty="0" smtClean="0"/>
              <a:t> gesetzliche </a:t>
            </a:r>
            <a:r>
              <a:rPr lang="de-DE" altLang="de-DE" sz="1800" kern="0" dirty="0"/>
              <a:t>R</a:t>
            </a:r>
            <a:r>
              <a:rPr lang="de-DE" altLang="de-DE" sz="1800" kern="0" dirty="0" smtClean="0"/>
              <a:t>egelungen für </a:t>
            </a:r>
            <a:r>
              <a:rPr lang="de-DE" altLang="de-DE" sz="1800" b="1" kern="0" dirty="0" smtClean="0"/>
              <a:t>Umwelt-</a:t>
            </a:r>
            <a:r>
              <a:rPr lang="de-DE" altLang="de-DE" sz="1800" kern="0" dirty="0" smtClean="0"/>
              <a:t> und Lebensqualität“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„... wollen wir das neue bundesweite Wasserrecht umsetzen und dabei landesrechtliche </a:t>
            </a:r>
            <a:r>
              <a:rPr lang="de-DE" altLang="de-DE" sz="1800" b="1" kern="0" dirty="0" smtClean="0"/>
              <a:t>Handlungsspielräume zur Verbesserung </a:t>
            </a:r>
            <a:r>
              <a:rPr lang="de-DE" altLang="de-DE" sz="1800" kern="0" dirty="0" smtClean="0"/>
              <a:t>nutzen“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„Wasser ist Teil der </a:t>
            </a:r>
            <a:r>
              <a:rPr lang="de-DE" altLang="de-DE" sz="1800" b="1" kern="0" dirty="0" smtClean="0"/>
              <a:t>Daseinsvorsorge</a:t>
            </a:r>
            <a:r>
              <a:rPr lang="de-DE" altLang="de-DE" sz="1800" kern="0" dirty="0" smtClean="0"/>
              <a:t> und gehört in </a:t>
            </a:r>
            <a:r>
              <a:rPr lang="de-DE" altLang="de-DE" sz="1800" b="1" kern="0" dirty="0" smtClean="0"/>
              <a:t>öffentliche Verantwortung</a:t>
            </a:r>
            <a:r>
              <a:rPr lang="de-DE" altLang="de-DE" sz="1800" kern="0" dirty="0" smtClean="0"/>
              <a:t>“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„... wollen wir im Bereich der Abwasserentsorgung und Wasserversorgung die Möglichkeiten interkommunaler Kooperation z.B. durch eine </a:t>
            </a:r>
            <a:r>
              <a:rPr lang="de-DE" altLang="de-DE" sz="1800" b="1" kern="0" dirty="0" smtClean="0"/>
              <a:t>interkommunale Anstalt des öffentlichen Rechts </a:t>
            </a:r>
            <a:r>
              <a:rPr lang="de-DE" altLang="de-DE" sz="1800" kern="0" dirty="0" smtClean="0"/>
              <a:t>erleichtern und Kooperationen zwischen Kommunen und Wasserwirtschaftsverbänden (</a:t>
            </a:r>
            <a:r>
              <a:rPr lang="de-DE" altLang="de-DE" sz="1800" b="1" kern="0" dirty="0" smtClean="0"/>
              <a:t>Übertragung der Kanalnetze</a:t>
            </a:r>
            <a:r>
              <a:rPr lang="de-DE" altLang="de-DE" sz="1800" kern="0" dirty="0" smtClean="0"/>
              <a:t>) verbessern“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8450" y="1477927"/>
            <a:ext cx="772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1     Einleitung</a:t>
            </a:r>
          </a:p>
          <a:p>
            <a:pPr algn="l"/>
            <a:r>
              <a:rPr lang="de-DE" sz="2000" b="1" dirty="0" smtClean="0"/>
              <a:t>Umsetzung der Koalitionsvereinbarung</a:t>
            </a:r>
            <a:endParaRPr lang="de-DE" altLang="de-DE" sz="2000" b="1" kern="0" baseline="-25000" dirty="0"/>
          </a:p>
        </p:txBody>
      </p:sp>
    </p:spTree>
    <p:extLst>
      <p:ext uri="{BB962C8B-B14F-4D97-AF65-F5344CB8AC3E}">
        <p14:creationId xmlns:p14="http://schemas.microsoft.com/office/powerpoint/2010/main" val="3183794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965722"/>
            <a:ext cx="8229600" cy="1978442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Art. 1   Landeswassergesetz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Art. 2   Ausführungsgesetz zum Abwasserabgabengesetz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kern="0" dirty="0" smtClean="0"/>
              <a:t>Art. 3 ff.   Sondergesetze der Wasserverbände (z.B.: Ruhrverbandsgesetz)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8450" y="1477927"/>
            <a:ext cx="772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 smtClean="0"/>
              <a:t>1     Einleitung</a:t>
            </a:r>
          </a:p>
          <a:p>
            <a:pPr algn="l"/>
            <a:r>
              <a:rPr lang="de-DE" sz="2000" b="1" dirty="0" smtClean="0"/>
              <a:t>Die Novelle als Gesetzespaket (Artikelgesetz)</a:t>
            </a:r>
            <a:endParaRPr lang="de-DE" altLang="de-DE" sz="2000" b="1" kern="0" baseline="-25000" dirty="0"/>
          </a:p>
        </p:txBody>
      </p:sp>
    </p:spTree>
    <p:extLst>
      <p:ext uri="{BB962C8B-B14F-4D97-AF65-F5344CB8AC3E}">
        <p14:creationId xmlns:p14="http://schemas.microsoft.com/office/powerpoint/2010/main" val="2224227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3061417"/>
            <a:ext cx="8229600" cy="3392545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buFont typeface="Arial" charset="0"/>
              <a:buChar char="•"/>
            </a:pPr>
            <a:r>
              <a:rPr lang="de-DE" altLang="de-DE" sz="1800" kern="0" dirty="0"/>
              <a:t>landesweit </a:t>
            </a:r>
            <a:r>
              <a:rPr lang="de-DE" altLang="de-DE" sz="1800" kern="0" dirty="0" smtClean="0"/>
              <a:t> </a:t>
            </a:r>
            <a:r>
              <a:rPr lang="de-DE" altLang="de-DE" sz="1800" b="1" kern="0" dirty="0" smtClean="0"/>
              <a:t>6 %</a:t>
            </a:r>
            <a:r>
              <a:rPr lang="de-DE" altLang="de-DE" sz="1800" kern="0" dirty="0" smtClean="0"/>
              <a:t> der Gewässer in gutem ökologischen Zustand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landesweit </a:t>
            </a:r>
            <a:r>
              <a:rPr lang="de-DE" altLang="de-DE" sz="1800" b="1" kern="0" dirty="0" smtClean="0"/>
              <a:t>alle</a:t>
            </a:r>
            <a:r>
              <a:rPr lang="de-DE" altLang="de-DE" sz="1800" kern="0" dirty="0" smtClean="0"/>
              <a:t> Fließgewässer in „nicht gutem“ chemischen </a:t>
            </a:r>
            <a:r>
              <a:rPr lang="de-DE" altLang="de-DE" sz="1800" kern="0" dirty="0" smtClean="0"/>
              <a:t>Zustand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2112963" lvl="3">
              <a:buFont typeface="Arial" charset="0"/>
              <a:buChar char="•"/>
            </a:pPr>
            <a:r>
              <a:rPr lang="de-DE" altLang="de-DE" sz="1800" kern="0" dirty="0" smtClean="0"/>
              <a:t>in erster Linie wg</a:t>
            </a:r>
            <a:r>
              <a:rPr lang="de-DE" altLang="de-DE" sz="1800" kern="0" dirty="0" smtClean="0"/>
              <a:t>. d. </a:t>
            </a:r>
            <a:r>
              <a:rPr lang="de-DE" altLang="de-DE" sz="1800" kern="0" dirty="0" smtClean="0"/>
              <a:t>ubiquitären Stoffe (PAK, </a:t>
            </a:r>
            <a:r>
              <a:rPr lang="de-DE" altLang="de-DE" sz="1800" kern="0" dirty="0" err="1" smtClean="0"/>
              <a:t>Hg</a:t>
            </a:r>
            <a:r>
              <a:rPr lang="de-DE" altLang="de-DE" sz="1800" kern="0" dirty="0" smtClean="0"/>
              <a:t>)</a:t>
            </a:r>
          </a:p>
          <a:p>
            <a:pPr marL="2112963" lvl="3">
              <a:buFont typeface="Arial" charset="0"/>
              <a:buChar char="•"/>
            </a:pPr>
            <a:endParaRPr lang="de-DE" altLang="de-DE" sz="1800" kern="0" dirty="0"/>
          </a:p>
          <a:p>
            <a:pPr marL="2112963" lvl="3">
              <a:buFont typeface="Arial" charset="0"/>
              <a:buChar char="•"/>
            </a:pPr>
            <a:r>
              <a:rPr lang="de-DE" altLang="de-DE" sz="1800" kern="0" dirty="0" smtClean="0"/>
              <a:t>ohne ubiquitäre Stoffe</a:t>
            </a:r>
          </a:p>
          <a:p>
            <a:pPr marL="2590800" lvl="4" indent="-285750">
              <a:buFont typeface="Wingdings" panose="05000000000000000000" pitchFamily="2" charset="2"/>
              <a:buChar char="Ø"/>
            </a:pPr>
            <a:r>
              <a:rPr lang="de-DE" altLang="de-DE" sz="1800" kern="0" dirty="0" smtClean="0"/>
              <a:t>ca. 90 % der Fließgewässer „gut“</a:t>
            </a:r>
          </a:p>
          <a:p>
            <a:pPr marL="2590800" lvl="4" indent="-285750">
              <a:buFont typeface="Wingdings" panose="05000000000000000000" pitchFamily="2" charset="2"/>
              <a:buChar char="Ø"/>
            </a:pPr>
            <a:r>
              <a:rPr lang="de-DE" altLang="de-DE" sz="1800" kern="0" dirty="0"/>
              <a:t>ca. 10 % „schlecht“ (PSM, Industriechemikalien)</a:t>
            </a:r>
            <a:endParaRPr lang="de-DE" altLang="de-DE" sz="1800" kern="0" dirty="0" smtClean="0"/>
          </a:p>
          <a:p>
            <a:pPr marL="2112963" lvl="3">
              <a:buFont typeface="Arial" charset="0"/>
              <a:buChar char="•"/>
            </a:pPr>
            <a:endParaRPr lang="de-DE" altLang="de-DE" sz="1800" kern="0" dirty="0"/>
          </a:p>
          <a:p>
            <a:pPr marL="514350" lvl="2" indent="0">
              <a:buNone/>
            </a:pPr>
            <a:endParaRPr lang="de-DE" altLang="de-DE" sz="1800" kern="0" dirty="0"/>
          </a:p>
          <a:p>
            <a:pPr marL="514350" lvl="2" indent="0">
              <a:buNone/>
            </a:pPr>
            <a:endParaRPr lang="de-DE" altLang="de-DE" sz="1800" kern="0" dirty="0" smtClean="0"/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2     Ausgangssituation</a:t>
            </a:r>
          </a:p>
          <a:p>
            <a:pPr algn="l"/>
            <a:r>
              <a:rPr lang="de-DE" sz="2000" b="1" kern="0" dirty="0" smtClean="0"/>
              <a:t>Zustand der Gewässer in NRW (2009 - 2011)</a:t>
            </a:r>
          </a:p>
        </p:txBody>
      </p:sp>
    </p:spTree>
    <p:extLst>
      <p:ext uri="{BB962C8B-B14F-4D97-AF65-F5344CB8AC3E}">
        <p14:creationId xmlns:p14="http://schemas.microsoft.com/office/powerpoint/2010/main" val="1993723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9188" y="2168254"/>
            <a:ext cx="8229600" cy="4466461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nur 5 % von 15.000 </a:t>
            </a:r>
            <a:r>
              <a:rPr lang="de-DE" altLang="de-DE" sz="1800" kern="0" dirty="0"/>
              <a:t>Programmaßnahmen </a:t>
            </a:r>
            <a:r>
              <a:rPr lang="de-DE" altLang="de-DE" sz="1800" kern="0" dirty="0" smtClean="0"/>
              <a:t>seit 2009 abgeschlossen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von den Schlüsselmaßnahmen „Verbesserung der Durchgängigkeit“ und „Verbesserung der Gewässerstruktur“ sind viele Maßnahmen noch nicht begonnen oder stecken noch in der Planungsphase</a:t>
            </a:r>
          </a:p>
          <a:p>
            <a:pPr marL="742950" lvl="1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Hauptursachen (</a:t>
            </a:r>
            <a:r>
              <a:rPr lang="de-DE" altLang="de-DE" sz="1800" kern="0" dirty="0"/>
              <a:t>MKULNV</a:t>
            </a:r>
            <a:r>
              <a:rPr lang="de-DE" altLang="de-DE" sz="1800" kern="0" dirty="0" smtClean="0"/>
              <a:t>): </a:t>
            </a:r>
          </a:p>
          <a:p>
            <a:pPr marL="2112963" lvl="3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fehlende finanzielle </a:t>
            </a:r>
            <a:r>
              <a:rPr lang="de-DE" altLang="de-DE" sz="1800" kern="0" dirty="0"/>
              <a:t>Ressourcen </a:t>
            </a:r>
            <a:endParaRPr lang="de-DE" altLang="de-DE" sz="1800" kern="0" dirty="0" smtClean="0"/>
          </a:p>
          <a:p>
            <a:pPr marL="2112963" lvl="3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/>
              <a:t>fehlende personelle </a:t>
            </a:r>
            <a:r>
              <a:rPr lang="de-DE" altLang="de-DE" sz="1800" kern="0" dirty="0" smtClean="0"/>
              <a:t>Ressourcen </a:t>
            </a:r>
          </a:p>
          <a:p>
            <a:pPr marL="2112963" lvl="3">
              <a:lnSpc>
                <a:spcPct val="150000"/>
              </a:lnSpc>
              <a:buFont typeface="Arial" charset="0"/>
              <a:buChar char="•"/>
            </a:pPr>
            <a:r>
              <a:rPr lang="de-DE" altLang="de-DE" sz="1800" kern="0" dirty="0" smtClean="0"/>
              <a:t>sowie mangelndes Bewusstsein für den Pflichtcharakter gesetzlicher Vollzugsaufgaben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2     Ausgangssituation</a:t>
            </a:r>
          </a:p>
          <a:p>
            <a:pPr algn="l"/>
            <a:r>
              <a:rPr lang="de-DE" sz="2000" b="1" dirty="0"/>
              <a:t>S</a:t>
            </a:r>
            <a:r>
              <a:rPr lang="de-DE" sz="2000" b="1" dirty="0" smtClean="0"/>
              <a:t>chleppender Umsetzungsprozess im </a:t>
            </a:r>
            <a:r>
              <a:rPr lang="de-DE" sz="2000" b="1" kern="0" dirty="0" smtClean="0"/>
              <a:t>ersten </a:t>
            </a:r>
            <a:r>
              <a:rPr lang="de-DE" sz="2000" b="1" kern="0" dirty="0"/>
              <a:t>BW-Zyklus </a:t>
            </a:r>
            <a:r>
              <a:rPr lang="de-DE" sz="2000" b="1" kern="0" dirty="0" smtClean="0"/>
              <a:t>2009-2015:</a:t>
            </a:r>
            <a:endParaRPr lang="de-DE" sz="2000" b="1" kern="0" dirty="0"/>
          </a:p>
        </p:txBody>
      </p:sp>
    </p:spTree>
    <p:extLst>
      <p:ext uri="{BB962C8B-B14F-4D97-AF65-F5344CB8AC3E}">
        <p14:creationId xmlns:p14="http://schemas.microsoft.com/office/powerpoint/2010/main" val="2417206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50" y="2391539"/>
            <a:ext cx="8229600" cy="3498911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Ausbau und Stärkung des Abwasserbeseitigungskonzepts zur Erreichung der Bewirtschaftungsziele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Stärkung der gemeindlichen Zusammenarbeit (interkommunale </a:t>
            </a:r>
            <a:r>
              <a:rPr lang="de-DE" altLang="de-DE" sz="1800" kern="0" dirty="0" err="1" smtClean="0"/>
              <a:t>AöR</a:t>
            </a:r>
            <a:r>
              <a:rPr lang="de-DE" altLang="de-DE" sz="1800" kern="0" dirty="0" smtClean="0"/>
              <a:t>)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Stärkung der Zusammenarbeit von Gemeinden und sondergesetzlichen Wasserverbänden (Übertragung von Kanalnetzen)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Verschärfung des bundesrechtlichen </a:t>
            </a:r>
            <a:r>
              <a:rPr lang="de-DE" altLang="de-DE" sz="1800" kern="0" dirty="0" err="1" smtClean="0"/>
              <a:t>Indirekteinleitungsregimes</a:t>
            </a:r>
            <a:endParaRPr lang="de-DE" altLang="de-DE" sz="1800" kern="0" dirty="0" smtClean="0"/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3     Abwasserbeseitigung</a:t>
            </a:r>
          </a:p>
          <a:p>
            <a:pPr algn="l"/>
            <a:r>
              <a:rPr lang="de-DE" sz="2000" b="1" kern="0" dirty="0" smtClean="0"/>
              <a:t>Die wesentlichen Änderungen im Überblick:</a:t>
            </a:r>
          </a:p>
        </p:txBody>
      </p:sp>
    </p:spTree>
    <p:extLst>
      <p:ext uri="{BB962C8B-B14F-4D97-AF65-F5344CB8AC3E}">
        <p14:creationId xmlns:p14="http://schemas.microsoft.com/office/powerpoint/2010/main" val="3248385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77FC4B-9287-4EF3-A578-7FD23C1F452C}" type="slidenum">
              <a:rPr lang="de-DE" altLang="de-DE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mtClean="0"/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173038" y="361950"/>
            <a:ext cx="696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/>
              <a:t>Novelle des Landeswassergesetzes</a:t>
            </a:r>
            <a:endParaRPr lang="de-DE" altLang="de-DE" sz="1800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388938" y="1439863"/>
            <a:ext cx="84185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47625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8449" y="2391539"/>
            <a:ext cx="8675429" cy="4306973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Erstreckung auf </a:t>
            </a:r>
            <a:r>
              <a:rPr lang="de-DE" altLang="de-DE" sz="1800" b="1" kern="0" dirty="0" smtClean="0"/>
              <a:t>sämtliche Maßnahmen </a:t>
            </a:r>
            <a:r>
              <a:rPr lang="de-DE" altLang="de-DE" sz="1800" kern="0" dirty="0" smtClean="0"/>
              <a:t>zur Erfüllung der Abwasser-</a:t>
            </a:r>
            <a:r>
              <a:rPr lang="de-DE" altLang="de-DE" sz="1800" kern="0" dirty="0" err="1" smtClean="0"/>
              <a:t>beseitigungspflicht</a:t>
            </a:r>
            <a:r>
              <a:rPr lang="de-DE" altLang="de-DE" sz="1800" kern="0" dirty="0" smtClean="0"/>
              <a:t> (z.B. Organisation der Abwasserbeseitigung im Außenbereich)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Erstreckung auf Maßnahmen der </a:t>
            </a:r>
            <a:r>
              <a:rPr lang="de-DE" altLang="de-DE" sz="1800" b="1" kern="0" dirty="0" smtClean="0"/>
              <a:t>Niederschlagswasserbehandlung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Erstreckung auf Maßnahmen zur </a:t>
            </a:r>
            <a:r>
              <a:rPr lang="de-DE" altLang="de-DE" sz="1800" b="1" kern="0" dirty="0" smtClean="0"/>
              <a:t>Bewirtschaftungsplanung</a:t>
            </a:r>
            <a:r>
              <a:rPr lang="de-DE" altLang="de-DE" sz="1800" kern="0" dirty="0" smtClean="0"/>
              <a:t>, insbesondere zu den Maßnahmenprogrammen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Beanstandungsrecht der Bewirtschaftungsbehörde wird ausgedehnt auf </a:t>
            </a:r>
            <a:r>
              <a:rPr lang="de-DE" altLang="de-DE" sz="1800" b="1" kern="0" dirty="0" smtClean="0"/>
              <a:t>Anordnungsbefugnis</a:t>
            </a:r>
            <a:r>
              <a:rPr lang="de-DE" altLang="de-DE" sz="1800" kern="0" dirty="0" smtClean="0"/>
              <a:t> für Maßnahmen und Fristen bei Pflichtverletzung</a:t>
            </a:r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  <a:p>
            <a:pPr marL="742950" lvl="1">
              <a:buFont typeface="Arial" charset="0"/>
              <a:buChar char="•"/>
            </a:pPr>
            <a:r>
              <a:rPr lang="de-DE" altLang="de-DE" sz="1800" kern="0" dirty="0" smtClean="0"/>
              <a:t>Verlängerung der behördlichen </a:t>
            </a:r>
            <a:r>
              <a:rPr lang="de-DE" altLang="de-DE" sz="1800" b="1" kern="0" dirty="0" smtClean="0"/>
              <a:t>Prüfungsfrist</a:t>
            </a:r>
            <a:r>
              <a:rPr lang="de-DE" altLang="de-DE" sz="1800" kern="0" dirty="0" smtClean="0"/>
              <a:t> von 3 Monaten auf 6 Monate</a:t>
            </a: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endParaRPr lang="de-DE" altLang="de-DE" sz="1800" kern="0" dirty="0"/>
          </a:p>
          <a:p>
            <a:pPr marL="742950" lvl="1">
              <a:buFont typeface="Arial" charset="0"/>
              <a:buChar char="•"/>
            </a:pPr>
            <a:endParaRPr lang="de-DE" altLang="de-DE" sz="1800" kern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98450" y="1382230"/>
            <a:ext cx="842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kern="0" dirty="0" smtClean="0"/>
              <a:t>3     Abwasserbeseitigung</a:t>
            </a:r>
          </a:p>
          <a:p>
            <a:pPr algn="l"/>
            <a:r>
              <a:rPr lang="de-DE" altLang="de-DE" sz="2000" b="1" kern="0" dirty="0"/>
              <a:t>Ausbau und Stärkung des </a:t>
            </a:r>
            <a:r>
              <a:rPr lang="de-DE" altLang="de-DE" sz="2000" b="1" kern="0" dirty="0" smtClean="0"/>
              <a:t>Abwasserbeseitigungskonzepts (ABK):</a:t>
            </a:r>
            <a:endParaRPr lang="de-DE" sz="20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597690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V Vorlage_29_09_2010">
  <a:themeElements>
    <a:clrScheme name="RV Vorlage_29_09_2010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80"/>
      </a:accent1>
      <a:accent2>
        <a:srgbClr val="6DFB99"/>
      </a:accent2>
      <a:accent3>
        <a:srgbClr val="FFFFFF"/>
      </a:accent3>
      <a:accent4>
        <a:srgbClr val="000000"/>
      </a:accent4>
      <a:accent5>
        <a:srgbClr val="AAAAC0"/>
      </a:accent5>
      <a:accent6>
        <a:srgbClr val="62E38A"/>
      </a:accent6>
      <a:hlink>
        <a:srgbClr val="005898"/>
      </a:hlink>
      <a:folHlink>
        <a:srgbClr val="FF9900"/>
      </a:folHlink>
    </a:clrScheme>
    <a:fontScheme name="RV Vorlage_29_09_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89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89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V Vorlage_29_09_201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 Vorlage_29_09_201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 Vorlage_29_09_201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 Vorlage_29_09_201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 Vorlage_29_09_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 Vorlage_29_09_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 Vorlage_29_09_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 Vorlage_29_09_2010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80"/>
        </a:accent1>
        <a:accent2>
          <a:srgbClr val="6DFB99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62E38A"/>
        </a:accent6>
        <a:hlink>
          <a:srgbClr val="005898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RV Vorlage_29_09_2010</Template>
  <TotalTime>0</TotalTime>
  <Words>1145</Words>
  <Application>Microsoft Office PowerPoint</Application>
  <PresentationFormat>Bildschirmpräsentation (4:3)</PresentationFormat>
  <Paragraphs>243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RV Vorlage_29_09_2010</vt:lpstr>
      <vt:lpstr>14. Ruhrverbands-Forum am 27. Mai 2015 Novelle des Landeswassergesetzes Winfried Haneklaus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Ruhrverband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Rüdel</dc:creator>
  <cp:lastModifiedBy>wha</cp:lastModifiedBy>
  <cp:revision>94</cp:revision>
  <cp:lastPrinted>2015-05-12T07:22:46Z</cp:lastPrinted>
  <dcterms:created xsi:type="dcterms:W3CDTF">2010-10-20T09:54:46Z</dcterms:created>
  <dcterms:modified xsi:type="dcterms:W3CDTF">2015-05-26T09:18:12Z</dcterms:modified>
</cp:coreProperties>
</file>