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2"/>
  </p:notesMasterIdLst>
  <p:handoutMasterIdLst>
    <p:handoutMasterId r:id="rId13"/>
  </p:handoutMasterIdLst>
  <p:sldIdLst>
    <p:sldId id="302" r:id="rId3"/>
    <p:sldId id="303" r:id="rId4"/>
    <p:sldId id="313" r:id="rId5"/>
    <p:sldId id="310" r:id="rId6"/>
    <p:sldId id="316" r:id="rId7"/>
    <p:sldId id="317" r:id="rId8"/>
    <p:sldId id="318" r:id="rId9"/>
    <p:sldId id="311" r:id="rId10"/>
    <p:sldId id="312" r:id="rId11"/>
  </p:sldIdLst>
  <p:sldSz cx="21340763" cy="13342938"/>
  <p:notesSz cx="9906000" cy="6769100"/>
  <p:defaultTextStyle>
    <a:defPPr>
      <a:defRPr lang="de-DE"/>
    </a:defPPr>
    <a:lvl1pPr algn="l" defTabSz="1981200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990600" indent="-533400" algn="l" defTabSz="1981200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981200" indent="-1066800" algn="l" defTabSz="1981200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971800" indent="-1600200" algn="l" defTabSz="1981200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962400" indent="-2133600" algn="l" defTabSz="1981200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srgbClr val="FF0000"/>
    </p:penClr>
  </p:showPr>
  <p:clrMru>
    <a:srgbClr val="FFFFFF"/>
    <a:srgbClr val="FE0000"/>
    <a:srgbClr val="DDDDDD"/>
    <a:srgbClr val="808080"/>
    <a:srgbClr val="60A923"/>
    <a:srgbClr val="01438F"/>
    <a:srgbClr val="33CC33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5637" autoAdjust="0"/>
  </p:normalViewPr>
  <p:slideViewPr>
    <p:cSldViewPr>
      <p:cViewPr>
        <p:scale>
          <a:sx n="40" d="100"/>
          <a:sy n="40" d="100"/>
        </p:scale>
        <p:origin x="-738" y="-24"/>
      </p:cViewPr>
      <p:guideLst>
        <p:guide orient="horz" pos="1571"/>
        <p:guide orient="horz" pos="6651"/>
        <p:guide pos="13045"/>
        <p:guide pos="5723"/>
        <p:guide pos="6086"/>
        <p:guide pos="518"/>
        <p:guide pos="6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7" d="100"/>
        <a:sy n="27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2132"/>
        <p:guide pos="3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2926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68" tIns="47634" rIns="95268" bIns="47634" numCol="1" anchor="t" anchorCtr="0" compatLnSpc="1">
            <a:prstTxWarp prst="textNoShape">
              <a:avLst/>
            </a:prstTxWarp>
          </a:bodyPr>
          <a:lstStyle>
            <a:lvl1pPr defTabSz="2063614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5611813" y="0"/>
            <a:ext cx="42926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68" tIns="47634" rIns="95268" bIns="47634" numCol="1" anchor="t" anchorCtr="0" compatLnSpc="1">
            <a:prstTxWarp prst="textNoShape">
              <a:avLst/>
            </a:prstTxWarp>
          </a:bodyPr>
          <a:lstStyle>
            <a:lvl1pPr algn="r" defTabSz="2063614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255785C-94BA-45D0-AD63-57F858AFF8F1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6430963"/>
            <a:ext cx="42926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68" tIns="47634" rIns="95268" bIns="47634" numCol="1" anchor="b" anchorCtr="0" compatLnSpc="1">
            <a:prstTxWarp prst="textNoShape">
              <a:avLst/>
            </a:prstTxWarp>
          </a:bodyPr>
          <a:lstStyle>
            <a:lvl1pPr defTabSz="2063614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5611813" y="6430963"/>
            <a:ext cx="42926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68" tIns="47634" rIns="95268" bIns="47634" numCol="1" anchor="b" anchorCtr="0" compatLnSpc="1">
            <a:prstTxWarp prst="textNoShape">
              <a:avLst/>
            </a:prstTxWarp>
          </a:bodyPr>
          <a:lstStyle>
            <a:lvl1pPr algn="r" defTabSz="2063614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F632855-013F-4138-9DB0-61C81D3E04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2926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68" tIns="47634" rIns="95268" bIns="47634" numCol="1" anchor="t" anchorCtr="0" compatLnSpc="1">
            <a:prstTxWarp prst="textNoShape">
              <a:avLst/>
            </a:prstTxWarp>
          </a:bodyPr>
          <a:lstStyle>
            <a:lvl1pPr defTabSz="2063614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5611813" y="0"/>
            <a:ext cx="42926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68" tIns="47634" rIns="95268" bIns="47634" numCol="1" anchor="t" anchorCtr="0" compatLnSpc="1">
            <a:prstTxWarp prst="textNoShape">
              <a:avLst/>
            </a:prstTxWarp>
          </a:bodyPr>
          <a:lstStyle>
            <a:lvl1pPr algn="r" defTabSz="2063614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64B8662-909D-4D97-A0E1-A1A2DD5D19C0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57650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4" tIns="45542" rIns="91084" bIns="4554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990600" y="3214688"/>
            <a:ext cx="7924800" cy="3044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68" tIns="47634" rIns="95268" bIns="47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6430963"/>
            <a:ext cx="42926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68" tIns="47634" rIns="95268" bIns="47634" numCol="1" anchor="b" anchorCtr="0" compatLnSpc="1">
            <a:prstTxWarp prst="textNoShape">
              <a:avLst/>
            </a:prstTxWarp>
          </a:bodyPr>
          <a:lstStyle>
            <a:lvl1pPr defTabSz="2063614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11813" y="6430963"/>
            <a:ext cx="42926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268" tIns="47634" rIns="95268" bIns="47634" numCol="1" anchor="b" anchorCtr="0" compatLnSpc="1">
            <a:prstTxWarp prst="textNoShape">
              <a:avLst/>
            </a:prstTxWarp>
          </a:bodyPr>
          <a:lstStyle>
            <a:lvl1pPr algn="r" defTabSz="2063614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1C9412-0565-4A02-AD5C-A37705D285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981200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Arial" charset="0"/>
      </a:defRPr>
    </a:lvl1pPr>
    <a:lvl2pPr marL="990600" algn="l" defTabSz="1981200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Arial" charset="0"/>
      </a:defRPr>
    </a:lvl2pPr>
    <a:lvl3pPr marL="1981200" algn="l" defTabSz="1981200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Arial" charset="0"/>
      </a:defRPr>
    </a:lvl3pPr>
    <a:lvl4pPr marL="2971800" algn="l" defTabSz="1981200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Arial" charset="0"/>
      </a:defRPr>
    </a:lvl4pPr>
    <a:lvl5pPr marL="3962400" algn="l" defTabSz="1981200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Arial" charset="0"/>
      </a:defRPr>
    </a:lvl5pPr>
    <a:lvl6pPr marL="4954676" algn="l" defTabSz="19818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945612" algn="l" defTabSz="19818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936547" algn="l" defTabSz="19818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927482" algn="l" defTabSz="19818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2062163"/>
            <a:fld id="{E8AD7CED-BC9B-4434-8B46-7339201798E1}" type="slidenum">
              <a:rPr lang="de-DE" altLang="de-DE" smtClean="0"/>
              <a:pPr defTabSz="2062163"/>
              <a:t>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2062163"/>
            <a:fld id="{79CBCEC9-BA0C-4FFD-97B1-68596C94883D}" type="slidenum">
              <a:rPr lang="de-DE" altLang="de-DE" smtClean="0"/>
              <a:pPr defTabSz="2062163"/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2062163"/>
            <a:fld id="{349D9D88-AEE8-4DE4-B70A-5892E485DC54}" type="slidenum">
              <a:rPr lang="de-DE" altLang="de-DE" smtClean="0"/>
              <a:pPr defTabSz="2062163"/>
              <a:t>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2063750"/>
            <a:fld id="{44A20FBA-1193-404D-8034-FBAA8664B0FB}" type="slidenum">
              <a:rPr lang="de-DE" altLang="de-DE" smtClean="0"/>
              <a:pPr defTabSz="2063750"/>
              <a:t>8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 noChangeAspect="1"/>
          </p:cNvSpPr>
          <p:nvPr>
            <p:ph type="pic" sz="quarter" idx="12"/>
          </p:nvPr>
        </p:nvSpPr>
        <p:spPr>
          <a:xfrm>
            <a:off x="822325" y="2493963"/>
            <a:ext cx="8230235" cy="81661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5"/>
          <p:cNvSpPr>
            <a:spLocks noGrp="1" noChangeAspect="1"/>
          </p:cNvSpPr>
          <p:nvPr>
            <p:ph type="body" sz="quarter" idx="13"/>
          </p:nvPr>
        </p:nvSpPr>
        <p:spPr>
          <a:xfrm>
            <a:off x="9661525" y="2493963"/>
            <a:ext cx="11047413" cy="534168"/>
          </a:xfrm>
          <a:prstGeom prst="rect">
            <a:avLst/>
          </a:prstGeom>
        </p:spPr>
        <p:txBody>
          <a:bodyPr/>
          <a:lstStyle>
            <a:lvl1pPr algn="l">
              <a:buNone/>
              <a:defRPr sz="3200" b="1" i="1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  <a:lvl2pPr marL="0" indent="0">
              <a:buFont typeface="Arial" pitchFamily="34" charset="0"/>
              <a:buNone/>
              <a:defRPr sz="28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2pPr>
            <a:lvl3pPr marL="282575" indent="-7938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3pPr>
            <a:lvl4pPr>
              <a:defRPr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4pPr>
            <a:lvl5pPr>
              <a:defRPr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Textplatzhalter 7"/>
          <p:cNvSpPr>
            <a:spLocks noGrp="1" noChangeAspect="1"/>
          </p:cNvSpPr>
          <p:nvPr>
            <p:ph type="body" sz="quarter" idx="14"/>
          </p:nvPr>
        </p:nvSpPr>
        <p:spPr>
          <a:xfrm>
            <a:off x="9661525" y="3028132"/>
            <a:ext cx="11047413" cy="571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  <a:lvl2pPr marL="0" indent="0">
              <a:buNone/>
              <a:defRPr sz="28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2pPr>
            <a:lvl3pPr marL="0" indent="0">
              <a:buNone/>
              <a:defRPr sz="28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3pPr>
            <a:lvl4pPr marL="0" indent="0">
              <a:buNone/>
              <a:defRPr sz="28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4pPr>
            <a:lvl5pPr marL="0" indent="0">
              <a:buNone/>
              <a:defRPr sz="28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 noChangeAspect="1"/>
          </p:cNvSpPr>
          <p:nvPr>
            <p:ph type="body" sz="quarter" idx="15"/>
          </p:nvPr>
        </p:nvSpPr>
        <p:spPr>
          <a:xfrm>
            <a:off x="9956001" y="3884613"/>
            <a:ext cx="10752937" cy="6775450"/>
          </a:xfrm>
          <a:prstGeom prst="rect">
            <a:avLst/>
          </a:prstGeom>
        </p:spPr>
        <p:txBody>
          <a:bodyPr/>
          <a:lstStyle>
            <a:lvl1pPr marL="0" indent="0" defTabSz="350838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  <a:lvl2pPr marL="0" indent="0" defTabSz="350838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2pPr>
            <a:lvl3pPr marL="0" indent="0" defTabSz="350838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3pPr>
            <a:lvl4pPr marL="0" indent="0" defTabSz="350838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4pPr>
            <a:lvl5pPr marL="0" indent="0" defTabSz="350838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F31DE-2CAA-41F3-9A18-AF18AF83F3ED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194BE-CF72-4A34-9E81-A7D58CA5D4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531813"/>
            <a:ext cx="7021513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43900" y="531813"/>
            <a:ext cx="11930063" cy="113871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6800" y="2792413"/>
            <a:ext cx="7021513" cy="912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F2153-82E8-4C7E-BAEB-A5390ADB8B5A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1DD0C-BF72-480F-AD6C-87CB73C726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3063" y="9340850"/>
            <a:ext cx="12804775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183063" y="1192213"/>
            <a:ext cx="12804775" cy="8005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183063" y="10442575"/>
            <a:ext cx="12804775" cy="156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08EA3-608E-44A4-971A-067A3569EA0A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E17B-CD3F-4AD1-B050-B5826E1B99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B93AC-4C12-4840-80BB-2C2AAC5D078D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748CA-E1F6-4E38-B427-0530D5E7F9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5473363" y="534988"/>
            <a:ext cx="4800600" cy="113839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534988"/>
            <a:ext cx="14254163" cy="113839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57E42-F19E-433A-904A-F7B530016638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B567-0EC5-4A44-9AA0-7BE3F3412B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534988"/>
            <a:ext cx="19207163" cy="2222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3113088"/>
            <a:ext cx="19207163" cy="8805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0200" y="4144963"/>
            <a:ext cx="18140363" cy="28606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0400" y="7561263"/>
            <a:ext cx="14939963" cy="34099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4A40F-91AC-4600-A3D8-DEFD48466BEE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D9E75-EC42-4B26-98A8-81DA798245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0CB9D-2E7E-4D88-9625-8D099F064F80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C358C-9179-4511-94C7-2F01D3B012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5925" y="8574088"/>
            <a:ext cx="18138775" cy="26495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85925" y="5654675"/>
            <a:ext cx="18138775" cy="29194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4F8A2-BD15-425E-9B84-EF868D34FEC8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46B7-A678-41B5-BC3A-CEB33E8588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3113088"/>
            <a:ext cx="9526588" cy="880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745788" y="3113088"/>
            <a:ext cx="9528175" cy="880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683E7-B849-47BB-9FC5-2F68163DEDC6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6E625-1A69-4AEC-8ADB-9E931B9AEC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2986088"/>
            <a:ext cx="9429750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6800" y="4230688"/>
            <a:ext cx="9429750" cy="76882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0841038" y="2986088"/>
            <a:ext cx="943292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0841038" y="4230688"/>
            <a:ext cx="9432925" cy="76882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5A4F6-73D0-4C23-9B19-9A741DA22A6C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D3CC-74D5-441A-9753-56E7DC7C77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50B17-4FFF-4C48-9223-53D59ABC7449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5451-29A7-4CED-84F6-FBB97172A5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25" r:id="rId2"/>
    <p:sldLayoutId id="2147484026" r:id="rId3"/>
  </p:sldLayoutIdLst>
  <p:transition>
    <p:fade/>
  </p:transition>
  <p:txStyles>
    <p:titleStyle>
      <a:lvl1pPr algn="ctr" defTabSz="1981200" rtl="0" eaLnBrk="0" fontAlgn="base" hangingPunct="0">
        <a:spcBef>
          <a:spcPct val="0"/>
        </a:spcBef>
        <a:spcAft>
          <a:spcPct val="0"/>
        </a:spcAft>
        <a:defRPr sz="9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981200" rtl="0" eaLnBrk="0" fontAlgn="base" hangingPunct="0">
        <a:spcBef>
          <a:spcPct val="0"/>
        </a:spcBef>
        <a:spcAft>
          <a:spcPct val="0"/>
        </a:spcAft>
        <a:defRPr sz="9500">
          <a:solidFill>
            <a:schemeClr val="tx1"/>
          </a:solidFill>
          <a:latin typeface="Calibri" pitchFamily="34" charset="0"/>
        </a:defRPr>
      </a:lvl2pPr>
      <a:lvl3pPr algn="ctr" defTabSz="1981200" rtl="0" eaLnBrk="0" fontAlgn="base" hangingPunct="0">
        <a:spcBef>
          <a:spcPct val="0"/>
        </a:spcBef>
        <a:spcAft>
          <a:spcPct val="0"/>
        </a:spcAft>
        <a:defRPr sz="9500">
          <a:solidFill>
            <a:schemeClr val="tx1"/>
          </a:solidFill>
          <a:latin typeface="Calibri" pitchFamily="34" charset="0"/>
        </a:defRPr>
      </a:lvl3pPr>
      <a:lvl4pPr algn="ctr" defTabSz="1981200" rtl="0" eaLnBrk="0" fontAlgn="base" hangingPunct="0">
        <a:spcBef>
          <a:spcPct val="0"/>
        </a:spcBef>
        <a:spcAft>
          <a:spcPct val="0"/>
        </a:spcAft>
        <a:defRPr sz="9500">
          <a:solidFill>
            <a:schemeClr val="tx1"/>
          </a:solidFill>
          <a:latin typeface="Calibri" pitchFamily="34" charset="0"/>
        </a:defRPr>
      </a:lvl4pPr>
      <a:lvl5pPr algn="ctr" defTabSz="1981200" rtl="0" eaLnBrk="0" fontAlgn="base" hangingPunct="0">
        <a:spcBef>
          <a:spcPct val="0"/>
        </a:spcBef>
        <a:spcAft>
          <a:spcPct val="0"/>
        </a:spcAft>
        <a:defRPr sz="9500">
          <a:solidFill>
            <a:schemeClr val="tx1"/>
          </a:solidFill>
          <a:latin typeface="Calibri" pitchFamily="34" charset="0"/>
        </a:defRPr>
      </a:lvl5pPr>
      <a:lvl6pPr marL="457200" algn="ctr" defTabSz="1981200" rtl="0" fontAlgn="base">
        <a:spcBef>
          <a:spcPct val="0"/>
        </a:spcBef>
        <a:spcAft>
          <a:spcPct val="0"/>
        </a:spcAft>
        <a:defRPr sz="9500">
          <a:solidFill>
            <a:schemeClr val="tx1"/>
          </a:solidFill>
          <a:latin typeface="Calibri" pitchFamily="34" charset="0"/>
        </a:defRPr>
      </a:lvl6pPr>
      <a:lvl7pPr marL="914400" algn="ctr" defTabSz="1981200" rtl="0" fontAlgn="base">
        <a:spcBef>
          <a:spcPct val="0"/>
        </a:spcBef>
        <a:spcAft>
          <a:spcPct val="0"/>
        </a:spcAft>
        <a:defRPr sz="9500">
          <a:solidFill>
            <a:schemeClr val="tx1"/>
          </a:solidFill>
          <a:latin typeface="Calibri" pitchFamily="34" charset="0"/>
        </a:defRPr>
      </a:lvl7pPr>
      <a:lvl8pPr marL="1371600" algn="ctr" defTabSz="1981200" rtl="0" fontAlgn="base">
        <a:spcBef>
          <a:spcPct val="0"/>
        </a:spcBef>
        <a:spcAft>
          <a:spcPct val="0"/>
        </a:spcAft>
        <a:defRPr sz="9500">
          <a:solidFill>
            <a:schemeClr val="tx1"/>
          </a:solidFill>
          <a:latin typeface="Calibri" pitchFamily="34" charset="0"/>
        </a:defRPr>
      </a:lvl8pPr>
      <a:lvl9pPr marL="1828800" algn="ctr" defTabSz="1981200" rtl="0" fontAlgn="base">
        <a:spcBef>
          <a:spcPct val="0"/>
        </a:spcBef>
        <a:spcAft>
          <a:spcPct val="0"/>
        </a:spcAft>
        <a:defRPr sz="9500">
          <a:solidFill>
            <a:schemeClr val="tx1"/>
          </a:solidFill>
          <a:latin typeface="Calibri" pitchFamily="34" charset="0"/>
        </a:defRPr>
      </a:lvl9pPr>
    </p:titleStyle>
    <p:bodyStyle>
      <a:lvl1pPr marL="742950" indent="-742950" algn="l" defTabSz="1981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609725" indent="-619125" algn="l" defTabSz="1981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476500" indent="-495300" algn="l" defTabSz="1981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467100" indent="-495300" algn="l" defTabSz="1981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457700" indent="-495300" algn="l" defTabSz="1981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50144" indent="-495468" algn="l" defTabSz="1981871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41079" indent="-495468" algn="l" defTabSz="1981871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432015" indent="-495468" algn="l" defTabSz="1981871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422950" indent="-495468" algn="l" defTabSz="1981871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981871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90935" algn="l" defTabSz="1981871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81871" algn="l" defTabSz="1981871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72806" algn="l" defTabSz="1981871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63741" algn="l" defTabSz="1981871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54676" algn="l" defTabSz="1981871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45612" algn="l" defTabSz="1981871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36547" algn="l" defTabSz="1981871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27482" algn="l" defTabSz="1981871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4988"/>
            <a:ext cx="192071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113088"/>
            <a:ext cx="19207163" cy="880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12150725"/>
            <a:ext cx="4979988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89219F-D0F0-4552-B354-AB4A2412F95A}" type="datetimeFigureOut">
              <a:rPr lang="de-DE"/>
              <a:pPr>
                <a:defRPr/>
              </a:pPr>
              <a:t>30.09.2013</a:t>
            </a:fld>
            <a:endParaRPr lang="de-DE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91388" y="12150725"/>
            <a:ext cx="6757987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93975" y="12150725"/>
            <a:ext cx="4979988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3CC617-156F-46E3-9D9F-38944FD8EC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33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3399"/>
          </a:solidFill>
          <a:latin typeface="Arial Narrow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3399"/>
          </a:solidFill>
          <a:latin typeface="Arial Narrow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3399"/>
          </a:solidFill>
          <a:latin typeface="Arial Narrow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3399"/>
          </a:solidFill>
          <a:latin typeface="Arial Narrow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003399"/>
          </a:solidFill>
          <a:latin typeface="Arial Narrow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003399"/>
          </a:solidFill>
          <a:latin typeface="Arial Narrow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003399"/>
          </a:solidFill>
          <a:latin typeface="Arial Narrow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003399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platzhalt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9661525" y="2493963"/>
            <a:ext cx="11450638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e-DE" altLang="de-DE" sz="3200" b="1" i="1" smtClean="0">
                <a:solidFill>
                  <a:srgbClr val="7F7F7F"/>
                </a:solidFill>
                <a:latin typeface="Arial Narrow" pitchFamily="34" charset="0"/>
              </a:rPr>
              <a:t>…</a:t>
            </a:r>
          </a:p>
        </p:txBody>
      </p:sp>
      <p:sp>
        <p:nvSpPr>
          <p:cNvPr id="2051" name="Textplatzhalter 3"/>
          <p:cNvSpPr>
            <a:spLocks noGrp="1"/>
          </p:cNvSpPr>
          <p:nvPr>
            <p:ph type="body" sz="quarter" idx="4294967295"/>
          </p:nvPr>
        </p:nvSpPr>
        <p:spPr bwMode="auto">
          <a:xfrm>
            <a:off x="11072813" y="2782888"/>
            <a:ext cx="10039350" cy="2159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de-DE" altLang="de-DE" sz="5400" b="1" smtClean="0"/>
              <a:t>Hintergrundinformation der agw zur Thematik Spurenstoffe</a:t>
            </a:r>
            <a:endParaRPr lang="de-DE" altLang="de-DE" sz="4800" b="1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de-DE" altLang="de-DE" sz="4800" b="1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de-DE" altLang="de-DE" sz="4800" b="1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de-DE" altLang="de-DE" sz="4800" b="1" smtClean="0"/>
          </a:p>
          <a:p>
            <a:pPr marL="0" indent="0">
              <a:buFont typeface="Arial" charset="0"/>
              <a:buNone/>
            </a:pPr>
            <a:endParaRPr lang="de-DE" altLang="de-DE" sz="3200" smtClean="0"/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" y="2711450"/>
            <a:ext cx="10183813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hteck 1"/>
          <p:cNvSpPr>
            <a:spLocks noChangeArrowheads="1"/>
          </p:cNvSpPr>
          <p:nvPr/>
        </p:nvSpPr>
        <p:spPr bwMode="auto">
          <a:xfrm>
            <a:off x="16143288" y="10128250"/>
            <a:ext cx="42259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b="1"/>
              <a:t>Stand 12.08.2013</a:t>
            </a:r>
            <a:endParaRPr lang="de-DE" alt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 flipV="1">
            <a:off x="1093788" y="11207750"/>
            <a:ext cx="19207162" cy="144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4000" smtClean="0"/>
              <a:t/>
            </a:r>
            <a:br>
              <a:rPr lang="de-DE" altLang="de-DE" sz="4000" smtClean="0"/>
            </a:br>
            <a:r>
              <a:rPr lang="de-DE" altLang="de-DE" sz="4000" smtClean="0"/>
              <a:t/>
            </a:r>
            <a:br>
              <a:rPr lang="de-DE" altLang="de-DE" sz="4000" smtClean="0"/>
            </a:br>
            <a:r>
              <a:rPr lang="de-DE" altLang="de-DE" sz="4000" smtClean="0"/>
              <a:t/>
            </a:r>
            <a:br>
              <a:rPr lang="de-DE" altLang="de-DE" sz="4000" smtClean="0"/>
            </a:br>
            <a:r>
              <a:rPr lang="de-DE" altLang="de-DE" sz="4000" smtClean="0"/>
              <a:t/>
            </a:r>
            <a:br>
              <a:rPr lang="de-DE" altLang="de-DE" sz="4000" smtClean="0"/>
            </a:br>
            <a:r>
              <a:rPr lang="de-DE" altLang="de-DE" sz="4000" smtClean="0"/>
              <a:t> </a:t>
            </a:r>
            <a:br>
              <a:rPr lang="de-DE" altLang="de-DE" sz="4000" smtClean="0"/>
            </a:br>
            <a:r>
              <a:rPr lang="de-DE" altLang="de-DE" sz="4000" smtClean="0"/>
              <a:t/>
            </a:r>
            <a:br>
              <a:rPr lang="de-DE" altLang="de-DE" sz="4000" smtClean="0"/>
            </a:br>
            <a:endParaRPr lang="de-DE" altLang="de-DE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 flipV="1">
            <a:off x="877888" y="11352213"/>
            <a:ext cx="19207162" cy="144462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  <a:defRPr/>
            </a:pPr>
            <a:r>
              <a:rPr lang="de-DE" sz="3600" dirty="0" smtClean="0"/>
              <a:t>	</a:t>
            </a:r>
          </a:p>
          <a:p>
            <a:pPr marL="0" indent="0">
              <a:buFont typeface="Arial" charset="0"/>
              <a:buNone/>
              <a:defRPr/>
            </a:pPr>
            <a:endParaRPr lang="de-DE" sz="3600" dirty="0"/>
          </a:p>
          <a:p>
            <a:pPr marL="0" indent="0">
              <a:buFont typeface="Arial" charset="0"/>
              <a:buNone/>
              <a:defRPr/>
            </a:pPr>
            <a:endParaRPr lang="de-DE" sz="3600" dirty="0" smtClean="0"/>
          </a:p>
          <a:p>
            <a:pPr>
              <a:defRPr/>
            </a:pPr>
            <a:endParaRPr lang="de-DE" sz="3600" dirty="0" smtClean="0"/>
          </a:p>
          <a:p>
            <a:pPr>
              <a:defRPr/>
            </a:pPr>
            <a:endParaRPr lang="de-DE" sz="3600" dirty="0" smtClean="0"/>
          </a:p>
        </p:txBody>
      </p:sp>
      <p:sp>
        <p:nvSpPr>
          <p:cNvPr id="11" name="Rechteck 10"/>
          <p:cNvSpPr/>
          <p:nvPr/>
        </p:nvSpPr>
        <p:spPr>
          <a:xfrm>
            <a:off x="1093788" y="2351088"/>
            <a:ext cx="19226212" cy="987901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3600" kern="100" spc="100" dirty="0"/>
              <a:t>Die Implementierung der 3. Reinigungsstufe basierte auf einer Entscheidung des Europaparlamentes und des EU-Ministerrates von 1991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defRPr/>
            </a:pPr>
            <a:endParaRPr lang="de-DE" sz="3600" kern="100" spc="100" dirty="0"/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3600" kern="100" spc="100" dirty="0"/>
              <a:t>Es ist Konsens in Brüssel, dass die Maßnahmen zur Einhaltung für die neu festgesetzten UQN (Juli 2013) im Rahmen der WRRL mit dem bestehenden wasserrechtlichen Instrumentarium realisiert werden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defRPr/>
            </a:pPr>
            <a:endParaRPr lang="de-DE" sz="3600" kern="100" spc="100" dirty="0"/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3600" kern="100" spc="100" dirty="0"/>
              <a:t>Brüsseler Novelle: Beim Großteil der neue festgesetzten UQN handelt es sich im Wesentlichen um in der Landwirtschaft eingesetzten Pestizide, die somit keine Kläranlagen-Relevanz besitzen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defRPr/>
            </a:pPr>
            <a:endParaRPr lang="de-DE" sz="3600" kern="100" spc="100" dirty="0"/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3600" kern="100" spc="100" dirty="0"/>
              <a:t>Für den Komplex der Pharmazeutischen Wirkstoffe erarbeitet die Kommission einen strategischen Ansatz. „Dieser [...] umfasst [...] Vorschläge zur stärkeren Berücksichtigung [...] der Umweltverträglichkeit von Arzneimitteln [...] im Rahmen des Verfahrens für das </a:t>
            </a:r>
            <a:r>
              <a:rPr lang="de-DE" sz="3600" kern="100" spc="100" dirty="0" err="1"/>
              <a:t>Inverkehrbringen</a:t>
            </a:r>
            <a:r>
              <a:rPr lang="de-DE" sz="3600" kern="100" spc="100" dirty="0"/>
              <a:t> von Arzneimitteln“ (Art. 8 c der Novelle der EU-Richtlinie zu Prioritären Stoffen in der </a:t>
            </a:r>
            <a:r>
              <a:rPr lang="de-DE" sz="3600" kern="100" spc="100" dirty="0" err="1"/>
              <a:t>Wasserpolitk</a:t>
            </a:r>
            <a:r>
              <a:rPr lang="de-DE" sz="3600" kern="100" spc="100" dirty="0"/>
              <a:t>)</a:t>
            </a:r>
          </a:p>
        </p:txBody>
      </p:sp>
      <p:sp>
        <p:nvSpPr>
          <p:cNvPr id="3077" name="Titel 1"/>
          <p:cNvSpPr txBox="1">
            <a:spLocks/>
          </p:cNvSpPr>
          <p:nvPr/>
        </p:nvSpPr>
        <p:spPr bwMode="auto">
          <a:xfrm>
            <a:off x="3128963" y="1327150"/>
            <a:ext cx="192071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altLang="de-DE" sz="4000" b="1">
                <a:latin typeface="Calibri" pitchFamily="34" charset="0"/>
              </a:rPr>
              <a:t>					Ordnungsrechtlicher Rahmen</a:t>
            </a:r>
            <a:endParaRPr lang="de-DE" altLang="de-DE" sz="4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04863" y="6743700"/>
            <a:ext cx="16835437" cy="3092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/>
              <a:t>Für die </a:t>
            </a:r>
            <a:r>
              <a:rPr lang="de-DE" b="1" u="sng" dirty="0"/>
              <a:t>neuen</a:t>
            </a:r>
            <a:r>
              <a:rPr lang="de-DE" b="1" dirty="0"/>
              <a:t> Stoffe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2018		UQN für neue Stoffe gültig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ab 2018	Integration ins Monitoring der Mitgliedstaaten                  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ab 2021	Integration in Bewirtschaftungspläne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ab 2027	Erreichung des guten Chemischen Zustands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68350" y="4033838"/>
            <a:ext cx="16806863" cy="2493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/>
              <a:t>Für die Verschärfung der </a:t>
            </a:r>
            <a:r>
              <a:rPr lang="de-DE" b="1" u="sng" dirty="0"/>
              <a:t>alten</a:t>
            </a:r>
            <a:r>
              <a:rPr lang="de-DE" b="1" dirty="0"/>
              <a:t> Prioritäre Stoffe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2015		neue UQN gültig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ab 2014	Integration in Bewirtschaftungspläne (2015-21)                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ab 2021	Erreichung des guten Chemischen Zustands</a:t>
            </a:r>
          </a:p>
        </p:txBody>
      </p:sp>
      <p:sp>
        <p:nvSpPr>
          <p:cNvPr id="4100" name="Textfeld 3"/>
          <p:cNvSpPr txBox="1">
            <a:spLocks noChangeArrowheads="1"/>
          </p:cNvSpPr>
          <p:nvPr/>
        </p:nvSpPr>
        <p:spPr bwMode="auto">
          <a:xfrm>
            <a:off x="16430625" y="906463"/>
            <a:ext cx="3960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4400" b="1"/>
              <a:t>Zeitplan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84225" y="10055225"/>
            <a:ext cx="17848263" cy="3092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/>
              <a:t>„</a:t>
            </a:r>
            <a:r>
              <a:rPr lang="de-DE" b="1" dirty="0" err="1"/>
              <a:t>Watchlist</a:t>
            </a:r>
            <a:r>
              <a:rPr lang="de-DE" b="1" dirty="0"/>
              <a:t>“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erste Veröffentlichung binnen einen Jahres nach Inkrafttreten der EU-RL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Aktualisierung alle 2 Jahre mit maximal 10, später bis zu14 Stoffen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Eine Festsetzung von UQN (für Stoffe der </a:t>
            </a:r>
            <a:r>
              <a:rPr lang="de-DE" dirty="0" err="1"/>
              <a:t>watchlist</a:t>
            </a:r>
            <a:r>
              <a:rPr lang="de-DE" dirty="0"/>
              <a:t>) erfolgt ggfs. im Rahmen </a:t>
            </a:r>
          </a:p>
          <a:p>
            <a:pPr>
              <a:defRPr/>
            </a:pPr>
            <a:r>
              <a:rPr lang="de-DE" dirty="0"/>
              <a:t>    einer Richtliniennovellierung im vorgesehenen 4-Jahres-Zyklus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33425" y="2063750"/>
            <a:ext cx="16841788" cy="1292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/>
              <a:t>Inkrafttreten der Brüsseler Novelle im Herbst 2013,</a:t>
            </a:r>
          </a:p>
          <a:p>
            <a:pPr>
              <a:defRPr/>
            </a:pPr>
            <a:r>
              <a:rPr lang="de-DE" b="1" dirty="0"/>
              <a:t>Umsetzung in die deutsche </a:t>
            </a:r>
            <a:r>
              <a:rPr lang="de-DE" b="1" dirty="0" err="1"/>
              <a:t>OberflächengewässerVO</a:t>
            </a:r>
            <a:r>
              <a:rPr lang="de-DE" b="1" dirty="0"/>
              <a:t> bis Herbst 2014       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646525" y="8112125"/>
            <a:ext cx="4662488" cy="2492375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 err="1"/>
              <a:t>watchlist</a:t>
            </a:r>
            <a:r>
              <a:rPr lang="de-DE" b="1" dirty="0"/>
              <a:t> (vorerst):</a:t>
            </a:r>
          </a:p>
          <a:p>
            <a:pPr>
              <a:defRPr/>
            </a:pPr>
            <a:r>
              <a:rPr lang="de-DE" dirty="0"/>
              <a:t>17</a:t>
            </a:r>
            <a:r>
              <a:rPr lang="el-GR" dirty="0"/>
              <a:t>α</a:t>
            </a:r>
            <a:r>
              <a:rPr lang="de-DE" dirty="0"/>
              <a:t>-</a:t>
            </a:r>
            <a:r>
              <a:rPr lang="de-DE" dirty="0" err="1"/>
              <a:t>Ethinylestradiol</a:t>
            </a:r>
            <a:endParaRPr lang="de-DE" dirty="0"/>
          </a:p>
          <a:p>
            <a:pPr>
              <a:defRPr/>
            </a:pPr>
            <a:r>
              <a:rPr lang="de-DE" dirty="0"/>
              <a:t>17</a:t>
            </a:r>
            <a:r>
              <a:rPr lang="el-GR" dirty="0"/>
              <a:t>β</a:t>
            </a:r>
            <a:r>
              <a:rPr lang="de-DE" dirty="0"/>
              <a:t>-</a:t>
            </a:r>
            <a:r>
              <a:rPr lang="de-DE" dirty="0" err="1"/>
              <a:t>Estradiol</a:t>
            </a:r>
            <a:endParaRPr lang="de-DE" dirty="0"/>
          </a:p>
          <a:p>
            <a:pPr>
              <a:defRPr/>
            </a:pPr>
            <a:r>
              <a:rPr lang="de-DE" dirty="0"/>
              <a:t>Diclofenac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 bwMode="auto">
          <a:xfrm>
            <a:off x="6278563" y="334963"/>
            <a:ext cx="14787562" cy="1655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1" lang="de-DE" altLang="de-DE" sz="5400" b="1" smtClean="0"/>
              <a:t>Eintragsquellen von Spurenstoffen in die Oberflächengewässer</a:t>
            </a:r>
            <a:endParaRPr lang="de-DE" altLang="de-DE" sz="5400" b="1" smtClean="0"/>
          </a:p>
        </p:txBody>
      </p:sp>
      <p:sp>
        <p:nvSpPr>
          <p:cNvPr id="5123" name="Freeform 3"/>
          <p:cNvSpPr>
            <a:spLocks noGrp="1"/>
          </p:cNvSpPr>
          <p:nvPr>
            <p:ph idx="1"/>
          </p:nvPr>
        </p:nvSpPr>
        <p:spPr bwMode="auto">
          <a:xfrm>
            <a:off x="661988" y="7535863"/>
            <a:ext cx="19207162" cy="2117725"/>
          </a:xfrm>
          <a:custGeom>
            <a:avLst/>
            <a:gdLst>
              <a:gd name="T0" fmla="*/ 0 w 5398"/>
              <a:gd name="T1" fmla="*/ 2147483647 h 1217"/>
              <a:gd name="T2" fmla="*/ 2147483647 w 5398"/>
              <a:gd name="T3" fmla="*/ 2147483647 h 1217"/>
              <a:gd name="T4" fmla="*/ 2147483647 w 5398"/>
              <a:gd name="T5" fmla="*/ 2147483647 h 1217"/>
              <a:gd name="T6" fmla="*/ 2147483647 w 5398"/>
              <a:gd name="T7" fmla="*/ 2147483647 h 1217"/>
              <a:gd name="T8" fmla="*/ 0 60000 65536"/>
              <a:gd name="T9" fmla="*/ 0 60000 65536"/>
              <a:gd name="T10" fmla="*/ 0 60000 65536"/>
              <a:gd name="T11" fmla="*/ 0 60000 65536"/>
              <a:gd name="T12" fmla="*/ 0 w 5398"/>
              <a:gd name="T13" fmla="*/ 0 h 1217"/>
              <a:gd name="T14" fmla="*/ 5398 w 5398"/>
              <a:gd name="T15" fmla="*/ 1217 h 1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98" h="1217">
                <a:moveTo>
                  <a:pt x="0" y="1103"/>
                </a:moveTo>
                <a:cubicBezTo>
                  <a:pt x="620" y="551"/>
                  <a:pt x="1240" y="0"/>
                  <a:pt x="1860" y="15"/>
                </a:cubicBezTo>
                <a:cubicBezTo>
                  <a:pt x="2480" y="30"/>
                  <a:pt x="3130" y="1171"/>
                  <a:pt x="3720" y="1194"/>
                </a:cubicBezTo>
                <a:cubicBezTo>
                  <a:pt x="4310" y="1217"/>
                  <a:pt x="5383" y="106"/>
                  <a:pt x="5398" y="151"/>
                </a:cubicBezTo>
              </a:path>
            </a:pathLst>
          </a:custGeom>
          <a:noFill/>
          <a:ln w="2540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de-DE" altLang="de-DE" smtClean="0"/>
              <a:t>   </a:t>
            </a:r>
          </a:p>
        </p:txBody>
      </p:sp>
      <p:sp>
        <p:nvSpPr>
          <p:cNvPr id="5" name="Rechteck 4"/>
          <p:cNvSpPr/>
          <p:nvPr/>
        </p:nvSpPr>
        <p:spPr>
          <a:xfrm>
            <a:off x="2678113" y="8904288"/>
            <a:ext cx="5616575" cy="3108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1" lang="de-DE" sz="2800" b="1" dirty="0"/>
              <a:t>Kommunale Kläranlage</a:t>
            </a:r>
          </a:p>
          <a:p>
            <a:pPr>
              <a:defRPr/>
            </a:pPr>
            <a:r>
              <a:rPr kumimoji="1" lang="de-DE" sz="2800" dirty="0"/>
              <a:t>- Pharmaka </a:t>
            </a:r>
          </a:p>
          <a:p>
            <a:pPr>
              <a:defRPr/>
            </a:pPr>
            <a:r>
              <a:rPr kumimoji="1" lang="de-DE" sz="2800" dirty="0"/>
              <a:t>- Hormone</a:t>
            </a:r>
          </a:p>
          <a:p>
            <a:pPr>
              <a:defRPr/>
            </a:pPr>
            <a:r>
              <a:rPr kumimoji="1" lang="de-DE" sz="2800" dirty="0"/>
              <a:t>- </a:t>
            </a:r>
            <a:r>
              <a:rPr kumimoji="1" lang="de-DE" sz="2800" dirty="0" err="1"/>
              <a:t>Biozide</a:t>
            </a:r>
            <a:r>
              <a:rPr kumimoji="1" lang="de-DE" sz="2800" dirty="0"/>
              <a:t> + Pestizide</a:t>
            </a:r>
          </a:p>
          <a:p>
            <a:pPr>
              <a:buFontTx/>
              <a:buChar char="-"/>
              <a:defRPr/>
            </a:pPr>
            <a:r>
              <a:rPr kumimoji="1" lang="de-DE" sz="2800" dirty="0"/>
              <a:t> Haushaltschemikalien</a:t>
            </a:r>
          </a:p>
          <a:p>
            <a:pPr>
              <a:buFontTx/>
              <a:buChar char="-"/>
              <a:defRPr/>
            </a:pPr>
            <a:r>
              <a:rPr kumimoji="1" lang="de-DE" sz="2800" dirty="0"/>
              <a:t> Gewerbechemikalien aus </a:t>
            </a:r>
            <a:r>
              <a:rPr kumimoji="1" lang="de-DE" sz="2800" dirty="0" err="1"/>
              <a:t>Indirekteinleitungen</a:t>
            </a:r>
            <a:endParaRPr kumimoji="1"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11390313" y="10344150"/>
            <a:ext cx="3816350" cy="954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1" lang="de-DE" sz="2800" b="1" dirty="0"/>
              <a:t>Industriekläranlage</a:t>
            </a:r>
          </a:p>
          <a:p>
            <a:pPr>
              <a:defRPr/>
            </a:pPr>
            <a:r>
              <a:rPr kumimoji="1" lang="de-DE" sz="2800" dirty="0"/>
              <a:t>- Industriechemikalien</a:t>
            </a:r>
          </a:p>
        </p:txBody>
      </p:sp>
      <p:sp>
        <p:nvSpPr>
          <p:cNvPr id="7" name="Rechteck 6"/>
          <p:cNvSpPr/>
          <p:nvPr/>
        </p:nvSpPr>
        <p:spPr>
          <a:xfrm>
            <a:off x="1093788" y="5303838"/>
            <a:ext cx="2886075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1" lang="de-DE" sz="2800" b="1" dirty="0"/>
              <a:t>Pflanzenschutz</a:t>
            </a:r>
          </a:p>
          <a:p>
            <a:pPr>
              <a:defRPr/>
            </a:pPr>
            <a:r>
              <a:rPr kumimoji="1" lang="de-DE" sz="2800" dirty="0"/>
              <a:t>- Fungizide, </a:t>
            </a:r>
          </a:p>
          <a:p>
            <a:pPr>
              <a:defRPr/>
            </a:pPr>
            <a:r>
              <a:rPr kumimoji="1" lang="de-DE" sz="2800" dirty="0"/>
              <a:t>- Insektizide, </a:t>
            </a:r>
          </a:p>
          <a:p>
            <a:pPr>
              <a:defRPr/>
            </a:pPr>
            <a:r>
              <a:rPr kumimoji="1" lang="de-DE" sz="2800" dirty="0"/>
              <a:t>- Herbizide</a:t>
            </a:r>
          </a:p>
        </p:txBody>
      </p:sp>
      <p:sp>
        <p:nvSpPr>
          <p:cNvPr id="8" name="Rechteck 7"/>
          <p:cNvSpPr/>
          <p:nvPr/>
        </p:nvSpPr>
        <p:spPr>
          <a:xfrm>
            <a:off x="4981575" y="5303838"/>
            <a:ext cx="4183063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1" lang="de-DE" sz="2800" b="1" dirty="0"/>
              <a:t>Mischwasserüberläufe</a:t>
            </a:r>
          </a:p>
          <a:p>
            <a:pPr>
              <a:defRPr/>
            </a:pPr>
            <a:r>
              <a:rPr kumimoji="1" lang="de-DE" sz="2800" dirty="0"/>
              <a:t>- Pharmaka </a:t>
            </a:r>
          </a:p>
          <a:p>
            <a:pPr>
              <a:defRPr/>
            </a:pPr>
            <a:r>
              <a:rPr kumimoji="1" lang="de-DE" sz="2800" dirty="0"/>
              <a:t>- Hormone</a:t>
            </a:r>
          </a:p>
          <a:p>
            <a:pPr>
              <a:defRPr/>
            </a:pPr>
            <a:r>
              <a:rPr kumimoji="1" lang="de-DE" sz="2800" dirty="0"/>
              <a:t>- </a:t>
            </a:r>
            <a:r>
              <a:rPr kumimoji="1" lang="de-DE" sz="2800" dirty="0" err="1"/>
              <a:t>Biozide</a:t>
            </a:r>
            <a:r>
              <a:rPr kumimoji="1" lang="de-DE" sz="2800" dirty="0"/>
              <a:t> + Pestizide</a:t>
            </a:r>
            <a:endParaRPr lang="de-DE" sz="2800" dirty="0"/>
          </a:p>
        </p:txBody>
      </p:sp>
      <p:sp>
        <p:nvSpPr>
          <p:cNvPr id="9" name="Rechteck 8"/>
          <p:cNvSpPr/>
          <p:nvPr/>
        </p:nvSpPr>
        <p:spPr>
          <a:xfrm>
            <a:off x="7429500" y="2279650"/>
            <a:ext cx="3673475" cy="1384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1" lang="de-DE" sz="2800" b="1" dirty="0"/>
              <a:t>Schifffahrt</a:t>
            </a:r>
          </a:p>
          <a:p>
            <a:pPr>
              <a:defRPr/>
            </a:pPr>
            <a:r>
              <a:rPr kumimoji="1" lang="de-DE" sz="2800" dirty="0"/>
              <a:t>- </a:t>
            </a:r>
            <a:r>
              <a:rPr kumimoji="1" lang="de-DE" sz="2800" dirty="0" err="1"/>
              <a:t>Biozide</a:t>
            </a:r>
            <a:r>
              <a:rPr kumimoji="1" lang="de-DE" sz="2800" dirty="0"/>
              <a:t> </a:t>
            </a:r>
          </a:p>
          <a:p>
            <a:pPr>
              <a:defRPr/>
            </a:pPr>
            <a:r>
              <a:rPr kumimoji="1" lang="de-DE" sz="2800" dirty="0"/>
              <a:t>- </a:t>
            </a:r>
            <a:r>
              <a:rPr kumimoji="1" lang="de-DE" sz="2800" dirty="0" err="1"/>
              <a:t>polyzykl</a:t>
            </a:r>
            <a:r>
              <a:rPr kumimoji="1" lang="de-DE" sz="2800" dirty="0"/>
              <a:t>.  Aromaten</a:t>
            </a:r>
          </a:p>
        </p:txBody>
      </p:sp>
      <p:sp>
        <p:nvSpPr>
          <p:cNvPr id="10" name="Rechteck 9"/>
          <p:cNvSpPr/>
          <p:nvPr/>
        </p:nvSpPr>
        <p:spPr>
          <a:xfrm>
            <a:off x="10669588" y="5278438"/>
            <a:ext cx="2447925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1" lang="de-DE" sz="2800" b="1" dirty="0"/>
              <a:t>Tierhaltung</a:t>
            </a:r>
          </a:p>
          <a:p>
            <a:pPr>
              <a:defRPr/>
            </a:pPr>
            <a:r>
              <a:rPr kumimoji="1" lang="de-DE" sz="2800" dirty="0"/>
              <a:t>- Pharmaka</a:t>
            </a:r>
          </a:p>
          <a:p>
            <a:pPr>
              <a:defRPr/>
            </a:pPr>
            <a:r>
              <a:rPr kumimoji="1" lang="de-DE" sz="2800" dirty="0"/>
              <a:t>- Hormone </a:t>
            </a:r>
          </a:p>
          <a:p>
            <a:pPr>
              <a:defRPr/>
            </a:pPr>
            <a:r>
              <a:rPr kumimoji="1" lang="de-DE" sz="2800" dirty="0"/>
              <a:t>- </a:t>
            </a:r>
            <a:r>
              <a:rPr kumimoji="1" lang="de-DE" sz="2800" dirty="0" err="1"/>
              <a:t>Biozide</a:t>
            </a:r>
            <a:endParaRPr kumimoji="1" lang="de-DE" sz="2800" dirty="0"/>
          </a:p>
        </p:txBody>
      </p:sp>
      <p:sp>
        <p:nvSpPr>
          <p:cNvPr id="11" name="Rechteck 10"/>
          <p:cNvSpPr/>
          <p:nvPr/>
        </p:nvSpPr>
        <p:spPr>
          <a:xfrm>
            <a:off x="15638463" y="5303838"/>
            <a:ext cx="4549775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1" lang="de-DE" sz="2800" b="1" dirty="0"/>
              <a:t>Bahntrassen</a:t>
            </a:r>
          </a:p>
          <a:p>
            <a:pPr>
              <a:defRPr/>
            </a:pPr>
            <a:r>
              <a:rPr kumimoji="1" lang="de-DE" sz="2800" dirty="0"/>
              <a:t>- Herbizide </a:t>
            </a:r>
          </a:p>
          <a:p>
            <a:pPr>
              <a:defRPr/>
            </a:pPr>
            <a:r>
              <a:rPr kumimoji="1" lang="de-DE" sz="2800" dirty="0"/>
              <a:t>- Schwermetalle </a:t>
            </a:r>
          </a:p>
          <a:p>
            <a:pPr>
              <a:defRPr/>
            </a:pPr>
            <a:r>
              <a:rPr kumimoji="1" lang="de-DE" sz="2800" dirty="0"/>
              <a:t>- </a:t>
            </a:r>
            <a:r>
              <a:rPr kumimoji="1" lang="de-DE" sz="2800" dirty="0" err="1"/>
              <a:t>polyzykl</a:t>
            </a:r>
            <a:r>
              <a:rPr kumimoji="1" lang="de-DE" sz="2800" dirty="0"/>
              <a:t>. Aromaten</a:t>
            </a:r>
            <a:endParaRPr lang="de-DE" sz="2800" dirty="0"/>
          </a:p>
        </p:txBody>
      </p:sp>
      <p:sp>
        <p:nvSpPr>
          <p:cNvPr id="12" name="Rechteck 11"/>
          <p:cNvSpPr/>
          <p:nvPr/>
        </p:nvSpPr>
        <p:spPr>
          <a:xfrm>
            <a:off x="2028825" y="2279650"/>
            <a:ext cx="3673475" cy="18145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1" lang="de-DE" sz="2800" b="1" dirty="0"/>
              <a:t>Regenwasserkanäle</a:t>
            </a:r>
          </a:p>
          <a:p>
            <a:pPr>
              <a:defRPr/>
            </a:pPr>
            <a:r>
              <a:rPr kumimoji="1" lang="de-DE" sz="2800" dirty="0"/>
              <a:t>- </a:t>
            </a:r>
            <a:r>
              <a:rPr kumimoji="1" lang="de-DE" sz="2800" dirty="0" err="1"/>
              <a:t>Biozide</a:t>
            </a:r>
            <a:endParaRPr kumimoji="1" lang="de-DE" sz="2800" dirty="0"/>
          </a:p>
          <a:p>
            <a:pPr>
              <a:defRPr/>
            </a:pPr>
            <a:r>
              <a:rPr kumimoji="1" lang="de-DE" sz="2800" dirty="0"/>
              <a:t>- Pestizide</a:t>
            </a:r>
          </a:p>
          <a:p>
            <a:pPr>
              <a:defRPr/>
            </a:pPr>
            <a:r>
              <a:rPr kumimoji="1" lang="de-DE" sz="2800" dirty="0"/>
              <a:t>- Schwermetalle</a:t>
            </a:r>
          </a:p>
        </p:txBody>
      </p:sp>
      <p:sp>
        <p:nvSpPr>
          <p:cNvPr id="14" name="Rechteck 13"/>
          <p:cNvSpPr/>
          <p:nvPr/>
        </p:nvSpPr>
        <p:spPr>
          <a:xfrm>
            <a:off x="12758738" y="2279650"/>
            <a:ext cx="3024187" cy="2246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1" lang="de-DE" sz="2800" b="1" dirty="0"/>
              <a:t>Straßen</a:t>
            </a:r>
          </a:p>
          <a:p>
            <a:pPr>
              <a:defRPr/>
            </a:pPr>
            <a:r>
              <a:rPr kumimoji="1" lang="de-DE" sz="2800" dirty="0"/>
              <a:t>- Schwermetalle </a:t>
            </a:r>
          </a:p>
          <a:p>
            <a:pPr>
              <a:defRPr/>
            </a:pPr>
            <a:r>
              <a:rPr kumimoji="1" lang="de-DE" sz="2800" dirty="0"/>
              <a:t>- PAK </a:t>
            </a:r>
          </a:p>
          <a:p>
            <a:pPr>
              <a:defRPr/>
            </a:pPr>
            <a:r>
              <a:rPr kumimoji="1" lang="de-DE" sz="2800" dirty="0"/>
              <a:t>- Benzinadditive </a:t>
            </a:r>
          </a:p>
          <a:p>
            <a:pPr>
              <a:defRPr/>
            </a:pPr>
            <a:r>
              <a:rPr kumimoji="1" lang="de-DE" sz="2800" dirty="0"/>
              <a:t>- Herbizide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6278563" y="7751763"/>
            <a:ext cx="0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13317538" y="9696450"/>
            <a:ext cx="17462" cy="64770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7" idx="2"/>
          </p:cNvCxnSpPr>
          <p:nvPr/>
        </p:nvCxnSpPr>
        <p:spPr>
          <a:xfrm flipH="1">
            <a:off x="2533650" y="7119938"/>
            <a:ext cx="3175" cy="142398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8" idx="2"/>
          </p:cNvCxnSpPr>
          <p:nvPr/>
        </p:nvCxnSpPr>
        <p:spPr>
          <a:xfrm flipH="1">
            <a:off x="7070725" y="7119938"/>
            <a:ext cx="1588" cy="3429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9" idx="2"/>
          </p:cNvCxnSpPr>
          <p:nvPr/>
        </p:nvCxnSpPr>
        <p:spPr>
          <a:xfrm flipH="1">
            <a:off x="9266238" y="3663950"/>
            <a:ext cx="0" cy="41671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11893550" y="7165975"/>
            <a:ext cx="1588" cy="18097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17151350" y="7165975"/>
            <a:ext cx="0" cy="152241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14270038" y="4438650"/>
            <a:ext cx="73025" cy="49911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4262438" y="4079875"/>
            <a:ext cx="0" cy="38163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 bwMode="auto">
          <a:xfrm>
            <a:off x="3128963" y="1327150"/>
            <a:ext cx="19207162" cy="952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4000" b="1" smtClean="0"/>
              <a:t>Bewertung der Ergebnisse der Spurenstoff-Projekte aus Sicht der Verbände</a:t>
            </a:r>
            <a:br>
              <a:rPr lang="de-DE" altLang="de-DE" sz="4000" b="1" smtClean="0"/>
            </a:br>
            <a:endParaRPr lang="de-DE" altLang="de-DE" sz="4000" smtClean="0">
              <a:latin typeface="Arial" charset="0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3600" b="1" kern="100" spc="100" dirty="0"/>
              <a:t>NRW</a:t>
            </a:r>
            <a:r>
              <a:rPr lang="de-DE" sz="3600" kern="100" spc="100" dirty="0"/>
              <a:t> besitzt insbesondere dank der Vorarbeiten der Verbände </a:t>
            </a:r>
            <a:r>
              <a:rPr lang="de-DE" sz="3600" b="1" kern="100" spc="100" dirty="0"/>
              <a:t>das umfassendste </a:t>
            </a:r>
            <a:r>
              <a:rPr lang="de-DE" sz="3600" b="1" kern="100" spc="100" dirty="0" err="1"/>
              <a:t>Know-How</a:t>
            </a:r>
            <a:r>
              <a:rPr lang="de-DE" sz="3600" b="1" kern="100" spc="100" dirty="0"/>
              <a:t> in Deutschland </a:t>
            </a:r>
            <a:r>
              <a:rPr lang="de-DE" sz="3600" kern="100" spc="100" dirty="0"/>
              <a:t>(Aktivkohle, Ozon, Membrantechnik, </a:t>
            </a:r>
            <a:r>
              <a:rPr lang="de-DE" sz="3600" kern="100" spc="100" dirty="0" err="1"/>
              <a:t>etc</a:t>
            </a:r>
            <a:r>
              <a:rPr lang="de-DE" sz="3600" kern="100" spc="100" dirty="0"/>
              <a:t>).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3600" kern="100" spc="100" dirty="0"/>
              <a:t>Die Frage, welche Technik für welche Kläranlage sinnvoll ist, ist </a:t>
            </a:r>
            <a:r>
              <a:rPr lang="de-DE" sz="3600" b="1" kern="100" spc="100" dirty="0"/>
              <a:t>aktuell nicht qualifiziert zu beantworten</a:t>
            </a:r>
            <a:r>
              <a:rPr lang="de-DE" sz="3600" kern="100" spc="100" dirty="0"/>
              <a:t>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3600" kern="100" spc="100" dirty="0"/>
              <a:t>Es gibt </a:t>
            </a:r>
            <a:r>
              <a:rPr lang="de-DE" sz="3600" b="1" kern="100" spc="100" dirty="0"/>
              <a:t>keine allgemeingültige sog. 4. Reinigungsstufe</a:t>
            </a:r>
            <a:r>
              <a:rPr lang="de-DE" sz="3600" kern="100" spc="100" dirty="0"/>
              <a:t>. Vielmehr müssen die Verfahren insbesondere die Zusammensetzung des Abwassers und die Verhältnisse im Vorfluter berücksichtigen.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3600" kern="100" spc="100" dirty="0"/>
              <a:t>Auch bei Einsatz aller bisher untersuchten Verfahren sind </a:t>
            </a:r>
            <a:r>
              <a:rPr lang="de-DE" sz="3600" b="1" kern="100" spc="100" dirty="0"/>
              <a:t>nicht alle Stoffe vollständig entfernbar</a:t>
            </a:r>
            <a:r>
              <a:rPr lang="de-DE" sz="3600" kern="100" spc="100" dirty="0"/>
              <a:t> (z.B. Röntgenkontrastmittel).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3600" kern="100" spc="100" dirty="0"/>
              <a:t>Gewässerbelastungen werden häufig </a:t>
            </a:r>
            <a:r>
              <a:rPr lang="de-DE" sz="3600" b="1" kern="100" spc="100" dirty="0"/>
              <a:t>durch diffuse Einleitungen dominiert</a:t>
            </a:r>
            <a:r>
              <a:rPr lang="de-DE" sz="3600" kern="100" spc="100" dirty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3600" kern="100" spc="100" dirty="0" smtClean="0"/>
              <a:t>Prognostizierte Kosten:  Nach aktuellem Kenntnisstand ist mit einem Anstieg der Schmutzwassergebühr zwischen 6 bis 17 </a:t>
            </a:r>
            <a:r>
              <a:rPr lang="de-DE" sz="3600" kern="100" spc="100" dirty="0" err="1" smtClean="0"/>
              <a:t>cent</a:t>
            </a:r>
            <a:r>
              <a:rPr lang="de-DE" sz="3600" kern="100" spc="100" dirty="0"/>
              <a:t> </a:t>
            </a:r>
            <a:r>
              <a:rPr lang="de-DE" sz="3600" kern="100" spc="100" dirty="0" smtClean="0"/>
              <a:t>pro Kubikmeter zu rechnen, andere Berechnungen gehen von Mehrkosten in Höhe von 40 </a:t>
            </a:r>
            <a:r>
              <a:rPr lang="de-DE" sz="3600" kern="100" spc="100" dirty="0" err="1" smtClean="0"/>
              <a:t>cent</a:t>
            </a:r>
            <a:r>
              <a:rPr lang="de-DE" sz="3600" kern="100" spc="100" dirty="0"/>
              <a:t> </a:t>
            </a:r>
            <a:r>
              <a:rPr lang="de-DE" sz="3600" kern="100" spc="100" dirty="0" smtClean="0"/>
              <a:t>pro Kubikmeter Abwasser aus.</a:t>
            </a:r>
            <a:endParaRPr lang="de-DE" sz="3600" kern="100" spc="100" dirty="0"/>
          </a:p>
          <a:p>
            <a:pPr marL="0" indent="0">
              <a:buFont typeface="Arial" charset="0"/>
              <a:buNone/>
              <a:defRPr/>
            </a:pP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2028825" y="1990725"/>
            <a:ext cx="19083338" cy="97567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Anmerkungen (1):</a:t>
            </a:r>
          </a:p>
          <a:p>
            <a:pPr>
              <a:defRPr/>
            </a:pPr>
            <a:endParaRPr lang="de-D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 den guten chemischen Gewässerzustand ist die OGewV vom 20. Juli 2011 des Bundes maßgeblich.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de-D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 OGewV enthält abweichungsfest stoffbezogene Anforderungen an die Qualität der Oberflächengewässer.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aher weder Bedarf noch Spielraum für verschärfenden Sonderweg in NRW!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de-D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 UQN-RL vom 12. August 2013 gilt für „neue Stoffe“ erst und nur eingeschränkt ab 22.12.2018 (Überwachungsprogramm und vorläufiges Maßnahmenprogramm)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de-D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 „neuen Stoffe“ der UQN-RL sind erst maßgeblich für den dritten Bewirtschaftungszyklus der WRRL (2021-2027)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Daher weder Bedarf noch Spielraum für vorgezogene Umsetzung in NRW!</a:t>
            </a:r>
          </a:p>
          <a:p>
            <a:pPr>
              <a:defRPr/>
            </a:pPr>
            <a:endParaRPr lang="de-DE" sz="1600" dirty="0"/>
          </a:p>
        </p:txBody>
      </p:sp>
      <p:sp>
        <p:nvSpPr>
          <p:cNvPr id="7171" name="Titel 1"/>
          <p:cNvSpPr>
            <a:spLocks noGrp="1"/>
          </p:cNvSpPr>
          <p:nvPr/>
        </p:nvSpPr>
        <p:spPr bwMode="auto">
          <a:xfrm>
            <a:off x="6307138" y="479425"/>
            <a:ext cx="148336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de-DE" sz="3600" b="1"/>
              <a:t>Gewässerbelastung mit Mikroschadstoffen</a:t>
            </a:r>
            <a:br>
              <a:rPr lang="de-DE" sz="3600" b="1"/>
            </a:br>
            <a:r>
              <a:rPr lang="de-DE" sz="3600" b="1"/>
              <a:t>Erlasse des MKULNV vom 21.03. und 04.07.2013  (IV – 7 – 0420A6)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996950" y="2206625"/>
            <a:ext cx="20356513" cy="8910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Anmerkungen (2):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Unter den „neuen Stoffen“ der UQN-RL sind keine Pharmaka (z.B.: Diclofenac).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Diclofenac (und zwei Östrogene) sind nach der UQN-RL in der „</a:t>
            </a:r>
            <a:r>
              <a:rPr lang="de-D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-list“.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Diclofenac ist kein „flussgebietsspezifischer“ Stoff in NRW.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Daher weder Bedarf, noch Spielraum für eine landesweite  Anordnung, Diclofenac im Abwasser zu eliminieren!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 wasserbehördlichen Vollzug ist der jeweils geltende und seitens des Umweltausschusses des Landtages gebilligte BW-Plan für die Ausübung des wasserwirtschaftlichen Ermessens bindend.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Anordnung von weitergehenden Anforderungen zur Spurenstoffelimination im Wege von Ministerialerlassen verletzt das Erfordernis einer Abwägung im Einzelfall.</a:t>
            </a:r>
          </a:p>
          <a:p>
            <a:pPr marL="285750" indent="-285750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Daher weder Bedarf, noch Spielraum für die wasserbehördliche Anordnung von Maßnahmen zur Spurenstoffelimination außerhalb des BW-Plans</a:t>
            </a:r>
          </a:p>
        </p:txBody>
      </p:sp>
      <p:sp>
        <p:nvSpPr>
          <p:cNvPr id="8195" name="Titel 1"/>
          <p:cNvSpPr>
            <a:spLocks noGrp="1"/>
          </p:cNvSpPr>
          <p:nvPr/>
        </p:nvSpPr>
        <p:spPr bwMode="auto">
          <a:xfrm>
            <a:off x="5845175" y="406400"/>
            <a:ext cx="150510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de-DE" sz="3600" b="1"/>
              <a:t>Gewässerbelastung mit Mikroschadstoffen</a:t>
            </a:r>
            <a:br>
              <a:rPr lang="de-DE" sz="3600" b="1"/>
            </a:br>
            <a:r>
              <a:rPr lang="de-DE" sz="3600" b="1"/>
              <a:t>Erlasse des MKULNV vom 21.03. und 04.07.2013  (IV – 7 – 042 0A6)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122363" y="1919288"/>
          <a:ext cx="19197637" cy="1047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114"/>
                <a:gridCol w="2520352"/>
                <a:gridCol w="2376332"/>
                <a:gridCol w="2160302"/>
                <a:gridCol w="1368191"/>
                <a:gridCol w="3168442"/>
                <a:gridCol w="2304322"/>
                <a:gridCol w="4176583"/>
              </a:tblGrid>
              <a:tr h="1295356"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Nr.</a:t>
                      </a:r>
                      <a:endParaRPr lang="de-DE" sz="2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/>
                        <a:t>Substanz</a:t>
                      </a:r>
                    </a:p>
                    <a:p>
                      <a:endParaRPr lang="de-DE" sz="2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/>
                        <a:t>Jahresmittel-wert [µg/l]</a:t>
                      </a:r>
                      <a:endParaRPr lang="de-DE" sz="2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/>
                        <a:t>Maximal-wert [µg/l]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de-DE" sz="2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Kategorie</a:t>
                      </a:r>
                      <a:endParaRPr lang="de-DE" sz="2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Relevanz KA</a:t>
                      </a:r>
                      <a:endParaRPr lang="de-DE" sz="2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Relevanz Gewässer</a:t>
                      </a:r>
                      <a:endParaRPr lang="de-DE" sz="2800" dirty="0"/>
                    </a:p>
                  </a:txBody>
                  <a:tcPr marL="91444" marR="91444" marT="45717" marB="45717"/>
                </a:tc>
              </a:tr>
              <a:tr h="686516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(38)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Aclonifen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0,12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0.12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Pestizid</a:t>
                      </a:r>
                      <a:r>
                        <a:rPr lang="de-DE" sz="2000" b="1" dirty="0" smtClean="0"/>
                        <a:t>*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 smtClean="0"/>
                        <a:t>Keine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/>
                        <a:t>unklar</a:t>
                      </a:r>
                    </a:p>
                  </a:txBody>
                  <a:tcPr marL="91444" marR="91444" marT="45717" marB="45717"/>
                </a:tc>
              </a:tr>
              <a:tr h="686516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(39)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Bifenox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0,012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0,04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Pestizid*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unklar</a:t>
                      </a:r>
                    </a:p>
                  </a:txBody>
                  <a:tcPr marL="91444" marR="91444" marT="45717" marB="45717"/>
                </a:tc>
              </a:tr>
              <a:tr h="70103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(40)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Cybutryn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0,0025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0,016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Pestizid*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Unklar</a:t>
                      </a:r>
                    </a:p>
                  </a:txBody>
                  <a:tcPr marL="91444" marR="91444" marT="45717" marB="45717"/>
                </a:tc>
              </a:tr>
              <a:tr h="944847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(41)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Cypermethrin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8 10</a:t>
                      </a:r>
                      <a:r>
                        <a:rPr lang="de-DE" sz="2000" baseline="30000" dirty="0" smtClean="0"/>
                        <a:t>-5</a:t>
                      </a:r>
                      <a:endParaRPr lang="de-DE" sz="2000" baseline="30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6 10</a:t>
                      </a:r>
                      <a:r>
                        <a:rPr lang="de-DE" sz="2000" baseline="30000" dirty="0" smtClean="0"/>
                        <a:t>-4</a:t>
                      </a:r>
                    </a:p>
                    <a:p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Pestizid*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unklar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</a:tr>
              <a:tr h="70103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(42)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Diclorvos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6 10</a:t>
                      </a:r>
                      <a:r>
                        <a:rPr lang="de-DE" sz="2000" baseline="30000" dirty="0" smtClean="0"/>
                        <a:t>-4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7 10</a:t>
                      </a:r>
                      <a:r>
                        <a:rPr lang="de-DE" sz="2000" baseline="30000" dirty="0" smtClean="0"/>
                        <a:t>-4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Pestizid*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unklar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</a:tr>
              <a:tr h="70103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(34)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Dicofol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1,3 10</a:t>
                      </a:r>
                      <a:r>
                        <a:rPr lang="de-DE" sz="2000" baseline="30000" dirty="0" smtClean="0"/>
                        <a:t>-3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-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Pestizid*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unklar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</a:tr>
              <a:tr h="944847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(37)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Dioxin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-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-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0,0065 TEQ (</a:t>
                      </a:r>
                      <a:r>
                        <a:rPr lang="de-DE" sz="2000" dirty="0" err="1" smtClean="0"/>
                        <a:t>Biota</a:t>
                      </a:r>
                      <a:r>
                        <a:rPr lang="de-DE" sz="2000" dirty="0" smtClean="0"/>
                        <a:t>)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u.a. Verbrennungsprozesse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unklar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</a:tr>
              <a:tr h="70103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(43)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HBCDD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0,0016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0,5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Industrie-</a:t>
                      </a:r>
                      <a:r>
                        <a:rPr lang="de-DE" sz="2000" dirty="0" err="1" smtClean="0"/>
                        <a:t>Chemiekalien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unklar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</a:tr>
              <a:tr h="70103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(44)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Heptachlor</a:t>
                      </a:r>
                      <a:endParaRPr lang="de-DE" sz="2000" dirty="0" smtClean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2 10</a:t>
                      </a:r>
                      <a:r>
                        <a:rPr lang="de-DE" sz="2000" baseline="30000" dirty="0" smtClean="0"/>
                        <a:t>-7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3 10</a:t>
                      </a:r>
                      <a:r>
                        <a:rPr lang="de-DE" sz="2000" baseline="30000" dirty="0" smtClean="0"/>
                        <a:t>-4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Pestizid*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unklar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</a:tr>
              <a:tr h="100583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(35)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PFOS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6,5 10</a:t>
                      </a:r>
                      <a:r>
                        <a:rPr lang="de-DE" sz="2000" baseline="30000" dirty="0" smtClean="0"/>
                        <a:t>-4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36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Industrie-</a:t>
                      </a:r>
                      <a:r>
                        <a:rPr lang="de-DE" sz="2000" dirty="0" err="1" smtClean="0"/>
                        <a:t>Chemiekalien</a:t>
                      </a:r>
                      <a:endParaRPr lang="de-DE" sz="2000" dirty="0" smtClean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Temporär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Ja: In großen Gewässern, kein Problem</a:t>
                      </a:r>
                      <a:r>
                        <a:rPr lang="de-DE" sz="2000" baseline="0" dirty="0" smtClean="0"/>
                        <a:t> für Fische ; Routineüberwachung aktuell nicht möglich!</a:t>
                      </a:r>
                      <a:endParaRPr lang="de-DE" sz="2000" dirty="0" smtClean="0"/>
                    </a:p>
                  </a:txBody>
                  <a:tcPr marL="91444" marR="91444" marT="45717" marB="45717"/>
                </a:tc>
              </a:tr>
              <a:tr h="70103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(36)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Quinoxyfen</a:t>
                      </a:r>
                      <a:endParaRPr lang="de-DE" sz="2000" dirty="0" smtClean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0,15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2,7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/>
                        <a:t>Pestizid*</a:t>
                      </a:r>
                      <a:endParaRPr lang="de-DE" sz="2000" dirty="0" smtClean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/>
                        <a:t>unklar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1" dirty="0" smtClean="0"/>
                    </a:p>
                  </a:txBody>
                  <a:tcPr marL="91444" marR="91444" marT="45717" marB="45717"/>
                </a:tc>
              </a:tr>
              <a:tr h="70103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(45)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Terbutryn</a:t>
                      </a:r>
                      <a:endParaRPr lang="de-DE" sz="2000" dirty="0" smtClean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0,065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0,34</a:t>
                      </a:r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Pestizid*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/>
                        <a:t>unklar</a:t>
                      </a:r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1" dirty="0" smtClean="0"/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  <p:sp>
        <p:nvSpPr>
          <p:cNvPr id="9346" name="Textfeld 6"/>
          <p:cNvSpPr txBox="1">
            <a:spLocks noChangeArrowheads="1"/>
          </p:cNvSpPr>
          <p:nvPr/>
        </p:nvSpPr>
        <p:spPr bwMode="auto">
          <a:xfrm>
            <a:off x="6586538" y="263525"/>
            <a:ext cx="13827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4000" b="1"/>
              <a:t>Relevanzen der neuen UQNs für KA und Gewässer </a:t>
            </a:r>
          </a:p>
          <a:p>
            <a:r>
              <a:rPr lang="de-DE" altLang="de-DE" sz="4000" b="1"/>
              <a:t>(12 Neue Substanzen)</a:t>
            </a:r>
          </a:p>
          <a:p>
            <a:pPr algn="r"/>
            <a:endParaRPr lang="de-DE" altLang="de-DE" sz="4000" b="1"/>
          </a:p>
        </p:txBody>
      </p:sp>
      <p:sp>
        <p:nvSpPr>
          <p:cNvPr id="9347" name="Textfeld 8"/>
          <p:cNvSpPr txBox="1">
            <a:spLocks noChangeArrowheads="1"/>
          </p:cNvSpPr>
          <p:nvPr/>
        </p:nvSpPr>
        <p:spPr bwMode="auto">
          <a:xfrm>
            <a:off x="1103313" y="12317413"/>
            <a:ext cx="445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1800" b="1"/>
              <a:t>* Herbizide, Insektizide, Fungizide, etc</a:t>
            </a:r>
            <a:r>
              <a:rPr lang="de-DE" altLang="de-DE" sz="2800" b="1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309688" y="2041525"/>
          <a:ext cx="18764250" cy="1047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025"/>
                <a:gridCol w="3024208"/>
                <a:gridCol w="2736189"/>
                <a:gridCol w="2045184"/>
                <a:gridCol w="5083307"/>
                <a:gridCol w="2088144"/>
                <a:gridCol w="2808193"/>
              </a:tblGrid>
              <a:tr h="1295350"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Nr.</a:t>
                      </a:r>
                      <a:endParaRPr lang="de-DE" sz="2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/>
                        <a:t>Substanz</a:t>
                      </a:r>
                    </a:p>
                    <a:p>
                      <a:endParaRPr lang="de-DE" sz="2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/>
                        <a:t>Jahresmittel-wert [µg/l]</a:t>
                      </a:r>
                      <a:endParaRPr lang="de-DE" sz="2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/>
                        <a:t>Maximal-wert [µg/l]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Änderung</a:t>
                      </a:r>
                      <a:endParaRPr lang="de-DE" sz="2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KA-</a:t>
                      </a:r>
                      <a:r>
                        <a:rPr lang="de-DE" sz="2800" baseline="0" dirty="0" smtClean="0"/>
                        <a:t> </a:t>
                      </a:r>
                    </a:p>
                    <a:p>
                      <a:r>
                        <a:rPr lang="de-DE" sz="2800" baseline="0" dirty="0" smtClean="0"/>
                        <a:t>Relevanz</a:t>
                      </a:r>
                      <a:endParaRPr lang="de-DE" sz="2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Gewässer-</a:t>
                      </a:r>
                    </a:p>
                    <a:p>
                      <a:r>
                        <a:rPr lang="de-DE" sz="2800" dirty="0" smtClean="0"/>
                        <a:t>Relevanz</a:t>
                      </a:r>
                      <a:endParaRPr lang="de-DE" sz="2800" dirty="0"/>
                    </a:p>
                  </a:txBody>
                  <a:tcPr marL="91437" marR="91437" marT="45718" marB="45718"/>
                </a:tc>
              </a:tr>
              <a:tr h="686542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(2)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Anthracen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0,1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0.1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Max verschärft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Keine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Keine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</a:tr>
              <a:tr h="94484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(5)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Bromierte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Diphenylether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-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0,14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Jahresmittel gestrichen + neuer Max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Keine 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Ja: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dirty="0" smtClean="0"/>
                        <a:t>Fischwert problematisch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</a:tr>
              <a:tr h="686542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(15)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Fluoranthen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0,0063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0,12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Jahresmittel + Max verschärft 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Keine</a:t>
                      </a:r>
                      <a:endParaRPr lang="de-DE" sz="2000" baseline="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Ja</a:t>
                      </a:r>
                      <a:r>
                        <a:rPr lang="de-DE" sz="2000" baseline="0" dirty="0" smtClean="0"/>
                        <a:t>: </a:t>
                      </a:r>
                      <a:r>
                        <a:rPr lang="de-DE" sz="2000" dirty="0" smtClean="0"/>
                        <a:t>Diffuse Einträge 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</a:tr>
              <a:tr h="94484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(16)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Hexachloro-benzene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baseline="0" dirty="0" smtClean="0"/>
                        <a:t>-</a:t>
                      </a:r>
                      <a:endParaRPr lang="de-DE" sz="2000" baseline="30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/>
                        <a:t>0,05</a:t>
                      </a:r>
                      <a:endParaRPr lang="de-DE" sz="2000" baseline="30000" dirty="0" smtClean="0"/>
                    </a:p>
                    <a:p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Jahresmittel gestrichen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Keine</a:t>
                      </a:r>
                      <a:endParaRPr lang="de-DE" sz="2000" baseline="0" dirty="0" smtClean="0"/>
                    </a:p>
                    <a:p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Keine</a:t>
                      </a:r>
                      <a:endParaRPr lang="de-DE" sz="2000" baseline="0" dirty="0" smtClean="0"/>
                    </a:p>
                    <a:p>
                      <a:endParaRPr lang="de-DE" sz="2000" dirty="0"/>
                    </a:p>
                  </a:txBody>
                  <a:tcPr marL="91437" marR="91437" marT="45718" marB="45718"/>
                </a:tc>
              </a:tr>
              <a:tr h="94484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(17)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Hexachloro</a:t>
                      </a:r>
                      <a:r>
                        <a:rPr lang="de-DE" sz="2000" dirty="0" smtClean="0"/>
                        <a:t>-</a:t>
                      </a:r>
                    </a:p>
                    <a:p>
                      <a:r>
                        <a:rPr lang="de-DE" sz="2000" dirty="0" err="1" smtClean="0"/>
                        <a:t>Butadiene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/>
                        <a:t>-</a:t>
                      </a:r>
                      <a:endParaRPr lang="de-DE" sz="2000" baseline="3000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0,6</a:t>
                      </a:r>
                      <a:endParaRPr lang="de-DE" sz="2000" baseline="3000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Jahresmittel gestrichen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Keine</a:t>
                      </a:r>
                      <a:endParaRPr lang="de-DE" sz="2000" baseline="0" dirty="0" smtClean="0"/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Keine</a:t>
                      </a:r>
                      <a:endParaRPr lang="de-DE" sz="2000" baseline="0" dirty="0" smtClean="0"/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dirty="0" smtClean="0"/>
                    </a:p>
                  </a:txBody>
                  <a:tcPr marL="91437" marR="91437" marT="45718" marB="45718"/>
                </a:tc>
              </a:tr>
              <a:tr h="1005836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(20)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Blei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1,2*</a:t>
                      </a:r>
                      <a:endParaRPr lang="de-DE" sz="2000" baseline="3000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14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Jahresmittel </a:t>
                      </a:r>
                      <a:r>
                        <a:rPr lang="de-DE" sz="2000" baseline="0" dirty="0" smtClean="0"/>
                        <a:t> verschärft, Max neu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Keine, aber Fremdwasserpro-</a:t>
                      </a:r>
                      <a:r>
                        <a:rPr lang="de-DE" sz="2000" dirty="0" err="1" smtClean="0"/>
                        <a:t>blem</a:t>
                      </a:r>
                      <a:r>
                        <a:rPr lang="de-DE" sz="2000" baseline="0" dirty="0" smtClean="0"/>
                        <a:t> 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Ja: </a:t>
                      </a:r>
                      <a:r>
                        <a:rPr lang="de-DE" sz="2000" dirty="0" err="1" smtClean="0"/>
                        <a:t>Geogen</a:t>
                      </a:r>
                      <a:r>
                        <a:rPr lang="de-DE" sz="2000" dirty="0" smtClean="0"/>
                        <a:t> bedingt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</a:tr>
              <a:tr h="1005836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(21)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Quecksilber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-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0,07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Jahresmittel gestrichen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Keine</a:t>
                      </a:r>
                      <a:endParaRPr lang="de-DE" sz="2000" baseline="0" dirty="0" smtClean="0"/>
                    </a:p>
                    <a:p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Ja: Fischwert überschritten (Einzugsgebietsabhängig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</a:tr>
              <a:tr h="94484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(22)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Naphtalin</a:t>
                      </a:r>
                      <a:endParaRPr lang="de-DE" sz="200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2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130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Jahresmittel</a:t>
                      </a:r>
                      <a:r>
                        <a:rPr lang="de-DE" sz="2000" baseline="0" dirty="0" smtClean="0"/>
                        <a:t> verschärft</a:t>
                      </a:r>
                      <a:endParaRPr lang="de-DE" sz="2000" dirty="0" smtClean="0"/>
                    </a:p>
                    <a:p>
                      <a:r>
                        <a:rPr lang="de-DE" sz="2000" baseline="0" dirty="0" smtClean="0"/>
                        <a:t>und neuer Max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Keine</a:t>
                      </a:r>
                      <a:endParaRPr lang="de-DE" sz="2000" baseline="0" dirty="0" smtClean="0"/>
                    </a:p>
                    <a:p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Keine</a:t>
                      </a:r>
                      <a:endParaRPr lang="de-DE" sz="2000" baseline="0" dirty="0" smtClean="0"/>
                    </a:p>
                    <a:p>
                      <a:endParaRPr lang="de-DE" sz="2000" dirty="0"/>
                    </a:p>
                  </a:txBody>
                  <a:tcPr marL="91437" marR="91437" marT="45718" marB="45718"/>
                </a:tc>
              </a:tr>
              <a:tr h="1005836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(23)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Nickel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/>
                        <a:t>4*</a:t>
                      </a:r>
                      <a:endParaRPr lang="de-DE" sz="2000" baseline="3000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34</a:t>
                      </a:r>
                      <a:endParaRPr lang="de-DE" sz="2000" baseline="3000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Jahresmittel</a:t>
                      </a:r>
                      <a:r>
                        <a:rPr lang="de-DE" sz="2000" baseline="0" dirty="0" smtClean="0"/>
                        <a:t> verschärft</a:t>
                      </a:r>
                      <a:endParaRPr lang="de-DE" sz="2000" dirty="0" smtClean="0"/>
                    </a:p>
                    <a:p>
                      <a:r>
                        <a:rPr lang="de-DE" sz="2000" baseline="0" dirty="0" smtClean="0"/>
                        <a:t>und neuer Max</a:t>
                      </a:r>
                      <a:endParaRPr lang="de-DE" sz="200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Keine, aber </a:t>
                      </a:r>
                      <a:r>
                        <a:rPr lang="de-DE" sz="2000" dirty="0" err="1" smtClean="0"/>
                        <a:t>Indirekteinleiter</a:t>
                      </a:r>
                      <a:r>
                        <a:rPr lang="de-DE" sz="2000" dirty="0" smtClean="0"/>
                        <a:t>-Thema </a:t>
                      </a:r>
                      <a:endParaRPr lang="de-DE" sz="2000" baseline="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Ja: </a:t>
                      </a:r>
                      <a:r>
                        <a:rPr lang="de-DE" sz="2000" dirty="0" err="1" smtClean="0"/>
                        <a:t>Geogen</a:t>
                      </a:r>
                      <a:r>
                        <a:rPr lang="de-DE" sz="2000" dirty="0" smtClean="0"/>
                        <a:t> bedingt</a:t>
                      </a:r>
                    </a:p>
                  </a:txBody>
                  <a:tcPr marL="91437" marR="91437" marT="45718" marB="45718"/>
                </a:tc>
              </a:tr>
              <a:tr h="1005836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(28)</a:t>
                      </a:r>
                      <a:endParaRPr lang="de-DE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PAK</a:t>
                      </a:r>
                    </a:p>
                    <a:p>
                      <a:r>
                        <a:rPr lang="de-DE" sz="2000" dirty="0" err="1" smtClean="0"/>
                        <a:t>Benzo</a:t>
                      </a:r>
                      <a:r>
                        <a:rPr lang="de-DE" sz="2000" dirty="0" smtClean="0"/>
                        <a:t>(a)</a:t>
                      </a:r>
                      <a:r>
                        <a:rPr lang="de-DE" sz="2000" dirty="0" err="1" smtClean="0"/>
                        <a:t>pyren</a:t>
                      </a:r>
                      <a:endParaRPr lang="de-DE" sz="200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dirty="0" smtClean="0"/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1,7 10</a:t>
                      </a:r>
                      <a:r>
                        <a:rPr lang="de-DE" sz="2000" baseline="30000" dirty="0" smtClean="0"/>
                        <a:t>-4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dirty="0" smtClean="0"/>
                    </a:p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Jahresmittel</a:t>
                      </a:r>
                      <a:r>
                        <a:rPr lang="de-DE" sz="2000" baseline="0" dirty="0" smtClean="0"/>
                        <a:t> verschärft, Max abgeschwächt</a:t>
                      </a:r>
                      <a:endParaRPr lang="de-DE" sz="200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Keine, aber Löschwasserthematik</a:t>
                      </a:r>
                      <a:endParaRPr lang="de-DE" sz="2000" baseline="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19818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Ja: Unklar in </a:t>
                      </a:r>
                      <a:r>
                        <a:rPr lang="de-DE" sz="2000" dirty="0" err="1" smtClean="0"/>
                        <a:t>Biota</a:t>
                      </a:r>
                      <a:r>
                        <a:rPr lang="de-DE" sz="2000" dirty="0" smtClean="0"/>
                        <a:t>, kein Problem in</a:t>
                      </a:r>
                      <a:r>
                        <a:rPr lang="de-DE" sz="2000" baseline="0" dirty="0" smtClean="0"/>
                        <a:t> Fischen</a:t>
                      </a:r>
                      <a:endParaRPr lang="de-DE" sz="2000" dirty="0" smtClean="0"/>
                    </a:p>
                  </a:txBody>
                  <a:tcPr marL="91437" marR="91437" marT="45718" marB="45718"/>
                </a:tc>
              </a:tr>
            </a:tbl>
          </a:graphicData>
        </a:graphic>
      </p:graphicFrame>
      <p:sp>
        <p:nvSpPr>
          <p:cNvPr id="10340" name="Textfeld 8"/>
          <p:cNvSpPr txBox="1">
            <a:spLocks noChangeArrowheads="1"/>
          </p:cNvSpPr>
          <p:nvPr/>
        </p:nvSpPr>
        <p:spPr bwMode="auto">
          <a:xfrm>
            <a:off x="30163" y="13007975"/>
            <a:ext cx="797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1600" b="1"/>
              <a:t>* Die UQN beziehen sich auf die bioverfügbaren Konzentrationen nach Filtration</a:t>
            </a:r>
          </a:p>
        </p:txBody>
      </p:sp>
      <p:sp>
        <p:nvSpPr>
          <p:cNvPr id="10341" name="Textfeld 6"/>
          <p:cNvSpPr txBox="1">
            <a:spLocks noChangeArrowheads="1"/>
          </p:cNvSpPr>
          <p:nvPr/>
        </p:nvSpPr>
        <p:spPr bwMode="auto">
          <a:xfrm>
            <a:off x="5989638" y="334963"/>
            <a:ext cx="142573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4000" b="1"/>
              <a:t>Relevanzen der verschärften UQNs für KA und Gewässer </a:t>
            </a:r>
          </a:p>
          <a:p>
            <a:r>
              <a:rPr lang="de-DE" altLang="de-DE" sz="4000" b="1"/>
              <a:t>(10 „alte“ Substanzen)</a:t>
            </a:r>
            <a:endParaRPr lang="de-DE" altLang="de-DE" sz="1800" b="1"/>
          </a:p>
          <a:p>
            <a:pPr algn="r"/>
            <a:r>
              <a:rPr lang="de-DE" altLang="de-DE" sz="1800" b="1"/>
              <a:t>)</a:t>
            </a:r>
            <a:endParaRPr lang="de-DE" altLang="de-DE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1060</Words>
  <Application>Microsoft Office PowerPoint</Application>
  <PresentationFormat>Benutzerdefiniert</PresentationFormat>
  <Paragraphs>294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Arial Narrow</vt:lpstr>
      <vt:lpstr>Wingdings</vt:lpstr>
      <vt:lpstr>Titelmaster</vt:lpstr>
      <vt:lpstr>Benutzerdefiniertes Design</vt:lpstr>
      <vt:lpstr>1_Titelmaster</vt:lpstr>
      <vt:lpstr>PowerPoint-Präsentation</vt:lpstr>
      <vt:lpstr>       </vt:lpstr>
      <vt:lpstr>PowerPoint-Präsentation</vt:lpstr>
      <vt:lpstr>Eintragsquellen von Spurenstoffen in die Oberflächengewässer</vt:lpstr>
      <vt:lpstr>Bewertung der Ergebnisse der Spurenstoff-Projekte aus Sicht der Verbände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S. de Boer</dc:creator>
  <cp:lastModifiedBy>Oehmichen, Dr. Ulrich</cp:lastModifiedBy>
  <cp:revision>284</cp:revision>
  <cp:lastPrinted>2013-08-27T09:15:07Z</cp:lastPrinted>
  <dcterms:created xsi:type="dcterms:W3CDTF">2009-02-17T12:17:26Z</dcterms:created>
  <dcterms:modified xsi:type="dcterms:W3CDTF">2013-09-26T12:44:04Z</dcterms:modified>
</cp:coreProperties>
</file>