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71" r:id="rId2"/>
  </p:sldMasterIdLst>
  <p:notesMasterIdLst>
    <p:notesMasterId r:id="rId42"/>
  </p:notesMasterIdLst>
  <p:handoutMasterIdLst>
    <p:handoutMasterId r:id="rId43"/>
  </p:handoutMasterIdLst>
  <p:sldIdLst>
    <p:sldId id="421" r:id="rId3"/>
    <p:sldId id="420" r:id="rId4"/>
    <p:sldId id="263" r:id="rId5"/>
    <p:sldId id="423" r:id="rId6"/>
    <p:sldId id="279" r:id="rId7"/>
    <p:sldId id="280" r:id="rId8"/>
    <p:sldId id="282" r:id="rId9"/>
    <p:sldId id="283" r:id="rId10"/>
    <p:sldId id="422" r:id="rId11"/>
    <p:sldId id="424" r:id="rId12"/>
    <p:sldId id="256" r:id="rId13"/>
    <p:sldId id="401" r:id="rId14"/>
    <p:sldId id="419" r:id="rId15"/>
    <p:sldId id="402" r:id="rId16"/>
    <p:sldId id="404" r:id="rId17"/>
    <p:sldId id="403" r:id="rId18"/>
    <p:sldId id="417" r:id="rId19"/>
    <p:sldId id="406" r:id="rId20"/>
    <p:sldId id="412" r:id="rId21"/>
    <p:sldId id="259" r:id="rId22"/>
    <p:sldId id="261" r:id="rId23"/>
    <p:sldId id="410" r:id="rId24"/>
    <p:sldId id="418" r:id="rId25"/>
    <p:sldId id="407" r:id="rId26"/>
    <p:sldId id="416" r:id="rId27"/>
    <p:sldId id="466" r:id="rId28"/>
    <p:sldId id="447" r:id="rId29"/>
    <p:sldId id="440" r:id="rId30"/>
    <p:sldId id="461" r:id="rId31"/>
    <p:sldId id="462" r:id="rId32"/>
    <p:sldId id="460" r:id="rId33"/>
    <p:sldId id="449" r:id="rId34"/>
    <p:sldId id="458" r:id="rId35"/>
    <p:sldId id="288" r:id="rId36"/>
    <p:sldId id="441" r:id="rId37"/>
    <p:sldId id="442" r:id="rId38"/>
    <p:sldId id="444" r:id="rId39"/>
    <p:sldId id="446" r:id="rId40"/>
    <p:sldId id="450" r:id="rId41"/>
  </p:sldIdLst>
  <p:sldSz cx="23720425" cy="13342938"/>
  <p:notesSz cx="6808788" cy="9940925"/>
  <p:defaultTextStyle>
    <a:defPPr>
      <a:defRPr lang="de-DE"/>
    </a:defPPr>
    <a:lvl1pPr algn="l" defTabSz="1981200" rtl="0" fontAlgn="base">
      <a:spcBef>
        <a:spcPct val="0"/>
      </a:spcBef>
      <a:spcAft>
        <a:spcPct val="0"/>
      </a:spcAft>
      <a:defRPr sz="3900" kern="1200">
        <a:solidFill>
          <a:schemeClr val="tx1"/>
        </a:solidFill>
        <a:latin typeface="Arial" charset="0"/>
        <a:ea typeface="+mn-ea"/>
        <a:cs typeface="Arial" charset="0"/>
      </a:defRPr>
    </a:lvl1pPr>
    <a:lvl2pPr marL="990600" indent="-533400" algn="l" defTabSz="1981200" rtl="0" fontAlgn="base">
      <a:spcBef>
        <a:spcPct val="0"/>
      </a:spcBef>
      <a:spcAft>
        <a:spcPct val="0"/>
      </a:spcAft>
      <a:defRPr sz="3900" kern="1200">
        <a:solidFill>
          <a:schemeClr val="tx1"/>
        </a:solidFill>
        <a:latin typeface="Arial" charset="0"/>
        <a:ea typeface="+mn-ea"/>
        <a:cs typeface="Arial" charset="0"/>
      </a:defRPr>
    </a:lvl2pPr>
    <a:lvl3pPr marL="1981200" indent="-1066800" algn="l" defTabSz="1981200" rtl="0" fontAlgn="base">
      <a:spcBef>
        <a:spcPct val="0"/>
      </a:spcBef>
      <a:spcAft>
        <a:spcPct val="0"/>
      </a:spcAft>
      <a:defRPr sz="3900" kern="1200">
        <a:solidFill>
          <a:schemeClr val="tx1"/>
        </a:solidFill>
        <a:latin typeface="Arial" charset="0"/>
        <a:ea typeface="+mn-ea"/>
        <a:cs typeface="Arial" charset="0"/>
      </a:defRPr>
    </a:lvl3pPr>
    <a:lvl4pPr marL="2971800" indent="-1600200" algn="l" defTabSz="1981200" rtl="0" fontAlgn="base">
      <a:spcBef>
        <a:spcPct val="0"/>
      </a:spcBef>
      <a:spcAft>
        <a:spcPct val="0"/>
      </a:spcAft>
      <a:defRPr sz="3900" kern="1200">
        <a:solidFill>
          <a:schemeClr val="tx1"/>
        </a:solidFill>
        <a:latin typeface="Arial" charset="0"/>
        <a:ea typeface="+mn-ea"/>
        <a:cs typeface="Arial" charset="0"/>
      </a:defRPr>
    </a:lvl4pPr>
    <a:lvl5pPr marL="3962400" indent="-2133600" algn="l" defTabSz="1981200" rtl="0" fontAlgn="base">
      <a:spcBef>
        <a:spcPct val="0"/>
      </a:spcBef>
      <a:spcAft>
        <a:spcPct val="0"/>
      </a:spcAft>
      <a:defRPr sz="3900" kern="1200">
        <a:solidFill>
          <a:schemeClr val="tx1"/>
        </a:solidFill>
        <a:latin typeface="Arial" charset="0"/>
        <a:ea typeface="+mn-ea"/>
        <a:cs typeface="Arial" charset="0"/>
      </a:defRPr>
    </a:lvl5pPr>
    <a:lvl6pPr marL="2286000" algn="l" defTabSz="914400" rtl="0" eaLnBrk="1" latinLnBrk="0" hangingPunct="1">
      <a:defRPr sz="3900" kern="1200">
        <a:solidFill>
          <a:schemeClr val="tx1"/>
        </a:solidFill>
        <a:latin typeface="Arial" charset="0"/>
        <a:ea typeface="+mn-ea"/>
        <a:cs typeface="Arial" charset="0"/>
      </a:defRPr>
    </a:lvl6pPr>
    <a:lvl7pPr marL="2743200" algn="l" defTabSz="914400" rtl="0" eaLnBrk="1" latinLnBrk="0" hangingPunct="1">
      <a:defRPr sz="3900" kern="1200">
        <a:solidFill>
          <a:schemeClr val="tx1"/>
        </a:solidFill>
        <a:latin typeface="Arial" charset="0"/>
        <a:ea typeface="+mn-ea"/>
        <a:cs typeface="Arial" charset="0"/>
      </a:defRPr>
    </a:lvl7pPr>
    <a:lvl8pPr marL="3200400" algn="l" defTabSz="914400" rtl="0" eaLnBrk="1" latinLnBrk="0" hangingPunct="1">
      <a:defRPr sz="3900" kern="1200">
        <a:solidFill>
          <a:schemeClr val="tx1"/>
        </a:solidFill>
        <a:latin typeface="Arial" charset="0"/>
        <a:ea typeface="+mn-ea"/>
        <a:cs typeface="Arial" charset="0"/>
      </a:defRPr>
    </a:lvl8pPr>
    <a:lvl9pPr marL="3657600" algn="l" defTabSz="914400" rtl="0" eaLnBrk="1" latinLnBrk="0" hangingPunct="1">
      <a:defRPr sz="39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571" userDrawn="1">
          <p15:clr>
            <a:srgbClr val="A4A3A4"/>
          </p15:clr>
        </p15:guide>
        <p15:guide id="2" orient="horz" pos="6651" userDrawn="1">
          <p15:clr>
            <a:srgbClr val="A4A3A4"/>
          </p15:clr>
        </p15:guide>
        <p15:guide id="3" pos="14499" userDrawn="1">
          <p15:clr>
            <a:srgbClr val="A4A3A4"/>
          </p15:clr>
        </p15:guide>
        <p15:guide id="4" pos="6361" userDrawn="1">
          <p15:clr>
            <a:srgbClr val="A4A3A4"/>
          </p15:clr>
        </p15:guide>
        <p15:guide id="5" pos="6765" userDrawn="1">
          <p15:clr>
            <a:srgbClr val="A4A3A4"/>
          </p15:clr>
        </p15:guide>
        <p15:guide id="6" pos="576" userDrawn="1">
          <p15:clr>
            <a:srgbClr val="A4A3A4"/>
          </p15:clr>
        </p15:guide>
        <p15:guide id="7" pos="6966"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ttner Lara" initials="BL" lastIdx="1" clrIdx="0">
    <p:extLst>
      <p:ext uri="{19B8F6BF-5375-455C-9EA6-DF929625EA0E}">
        <p15:presenceInfo xmlns:p15="http://schemas.microsoft.com/office/powerpoint/2012/main" userId="Bittner Lara" providerId="None"/>
      </p:ext>
    </p:extLst>
  </p:cmAuthor>
  <p:cmAuthor id="2" name="Schäfer-Sack Jennifer" initials="SJ" lastIdx="0" clrIdx="1">
    <p:extLst>
      <p:ext uri="{19B8F6BF-5375-455C-9EA6-DF929625EA0E}">
        <p15:presenceInfo xmlns:p15="http://schemas.microsoft.com/office/powerpoint/2012/main" userId="Schäfer-Sack Jennif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9FB"/>
    <a:srgbClr val="0062A1"/>
    <a:srgbClr val="58595B"/>
    <a:srgbClr val="7A7B7D"/>
    <a:srgbClr val="C1DEB0"/>
    <a:srgbClr val="0066A1"/>
    <a:srgbClr val="7FC3E6"/>
    <a:srgbClr val="40B445"/>
    <a:srgbClr val="296E34"/>
    <a:srgbClr val="185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8187" autoAdjust="0"/>
  </p:normalViewPr>
  <p:slideViewPr>
    <p:cSldViewPr>
      <p:cViewPr varScale="1">
        <p:scale>
          <a:sx n="49" d="100"/>
          <a:sy n="49" d="100"/>
        </p:scale>
        <p:origin x="1068" y="78"/>
      </p:cViewPr>
      <p:guideLst>
        <p:guide orient="horz" pos="1571"/>
        <p:guide orient="horz" pos="6651"/>
        <p:guide pos="14499"/>
        <p:guide pos="6361"/>
        <p:guide pos="6765"/>
        <p:guide pos="576"/>
        <p:guide pos="69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7" d="100"/>
        <a:sy n="27" d="100"/>
      </p:scale>
      <p:origin x="0" y="0"/>
    </p:cViewPr>
  </p:sorterViewPr>
  <p:notesViewPr>
    <p:cSldViewPr>
      <p:cViewPr varScale="1">
        <p:scale>
          <a:sx n="60" d="100"/>
          <a:sy n="60" d="100"/>
        </p:scale>
        <p:origin x="2419" y="38"/>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t" anchorCtr="0" compatLnSpc="1">
            <a:prstTxWarp prst="textNoShape">
              <a:avLst/>
            </a:prstTxWarp>
          </a:bodyPr>
          <a:lstStyle>
            <a:lvl1pPr defTabSz="2073687">
              <a:defRPr sz="1300">
                <a:latin typeface="Calibri" pitchFamily="34" charset="0"/>
              </a:defRPr>
            </a:lvl1pPr>
          </a:lstStyle>
          <a:p>
            <a:pPr>
              <a:defRPr/>
            </a:pPr>
            <a:endParaRPr lang="de-DE" dirty="0"/>
          </a:p>
        </p:txBody>
      </p:sp>
      <p:sp>
        <p:nvSpPr>
          <p:cNvPr id="3" name="Datumsplatzhalter 2"/>
          <p:cNvSpPr>
            <a:spLocks noGrp="1"/>
          </p:cNvSpPr>
          <p:nvPr>
            <p:ph type="dt" sz="quarter" idx="1"/>
          </p:nvPr>
        </p:nvSpPr>
        <p:spPr bwMode="auto">
          <a:xfrm>
            <a:off x="3856192" y="0"/>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t" anchorCtr="0" compatLnSpc="1">
            <a:prstTxWarp prst="textNoShape">
              <a:avLst/>
            </a:prstTxWarp>
          </a:bodyPr>
          <a:lstStyle>
            <a:lvl1pPr algn="r" defTabSz="2073687">
              <a:defRPr sz="1300">
                <a:latin typeface="Calibri" pitchFamily="34" charset="0"/>
              </a:defRPr>
            </a:lvl1pPr>
          </a:lstStyle>
          <a:p>
            <a:pPr>
              <a:defRPr/>
            </a:pPr>
            <a:fld id="{FDFD6619-58E3-48B3-8F90-0D394CD48451}" type="datetimeFigureOut">
              <a:rPr lang="de-DE"/>
              <a:pPr>
                <a:defRPr/>
              </a:pPr>
              <a:t>22.09.2025</a:t>
            </a:fld>
            <a:endParaRPr lang="de-DE" dirty="0"/>
          </a:p>
        </p:txBody>
      </p:sp>
      <p:sp>
        <p:nvSpPr>
          <p:cNvPr id="4" name="Fußzeilenplatzhalter 3"/>
          <p:cNvSpPr>
            <a:spLocks noGrp="1"/>
          </p:cNvSpPr>
          <p:nvPr>
            <p:ph type="ftr" sz="quarter" idx="2"/>
          </p:nvPr>
        </p:nvSpPr>
        <p:spPr bwMode="auto">
          <a:xfrm>
            <a:off x="0" y="9443481"/>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b" anchorCtr="0" compatLnSpc="1">
            <a:prstTxWarp prst="textNoShape">
              <a:avLst/>
            </a:prstTxWarp>
          </a:bodyPr>
          <a:lstStyle>
            <a:lvl1pPr defTabSz="2073687">
              <a:defRPr sz="1300">
                <a:latin typeface="Calibri" pitchFamily="34" charset="0"/>
              </a:defRPr>
            </a:lvl1pPr>
          </a:lstStyle>
          <a:p>
            <a:pPr>
              <a:defRPr/>
            </a:pPr>
            <a:endParaRPr lang="de-DE" dirty="0"/>
          </a:p>
        </p:txBody>
      </p:sp>
      <p:sp>
        <p:nvSpPr>
          <p:cNvPr id="5" name="Foliennummernplatzhalter 4"/>
          <p:cNvSpPr>
            <a:spLocks noGrp="1"/>
          </p:cNvSpPr>
          <p:nvPr>
            <p:ph type="sldNum" sz="quarter" idx="3"/>
          </p:nvPr>
        </p:nvSpPr>
        <p:spPr bwMode="auto">
          <a:xfrm>
            <a:off x="3856192" y="9443481"/>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b" anchorCtr="0" compatLnSpc="1">
            <a:prstTxWarp prst="textNoShape">
              <a:avLst/>
            </a:prstTxWarp>
          </a:bodyPr>
          <a:lstStyle>
            <a:lvl1pPr algn="r" defTabSz="2073687">
              <a:defRPr sz="1300">
                <a:latin typeface="Calibri" pitchFamily="34" charset="0"/>
              </a:defRPr>
            </a:lvl1pPr>
          </a:lstStyle>
          <a:p>
            <a:pPr>
              <a:defRPr/>
            </a:pPr>
            <a:fld id="{8C8E3374-5221-4C8A-A93A-EB00B113917A}" type="slidenum">
              <a:rPr lang="de-DE"/>
              <a:pPr>
                <a:defRPr/>
              </a:pPr>
              <a:t>‹Nr.›</a:t>
            </a:fld>
            <a:endParaRPr lang="de-DE" dirty="0"/>
          </a:p>
        </p:txBody>
      </p:sp>
    </p:spTree>
    <p:extLst>
      <p:ext uri="{BB962C8B-B14F-4D97-AF65-F5344CB8AC3E}">
        <p14:creationId xmlns:p14="http://schemas.microsoft.com/office/powerpoint/2010/main" val="1231379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t" anchorCtr="0" compatLnSpc="1">
            <a:prstTxWarp prst="textNoShape">
              <a:avLst/>
            </a:prstTxWarp>
          </a:bodyPr>
          <a:lstStyle>
            <a:lvl1pPr defTabSz="2073687">
              <a:defRPr sz="1300">
                <a:latin typeface="Calibri" pitchFamily="34" charset="0"/>
              </a:defRPr>
            </a:lvl1pPr>
          </a:lstStyle>
          <a:p>
            <a:pPr>
              <a:defRPr/>
            </a:pPr>
            <a:endParaRPr lang="de-DE" dirty="0"/>
          </a:p>
        </p:txBody>
      </p:sp>
      <p:sp>
        <p:nvSpPr>
          <p:cNvPr id="3" name="Datumsplatzhalter 2"/>
          <p:cNvSpPr>
            <a:spLocks noGrp="1"/>
          </p:cNvSpPr>
          <p:nvPr>
            <p:ph type="dt" idx="1"/>
          </p:nvPr>
        </p:nvSpPr>
        <p:spPr bwMode="auto">
          <a:xfrm>
            <a:off x="3856192" y="0"/>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t" anchorCtr="0" compatLnSpc="1">
            <a:prstTxWarp prst="textNoShape">
              <a:avLst/>
            </a:prstTxWarp>
          </a:bodyPr>
          <a:lstStyle>
            <a:lvl1pPr algn="r" defTabSz="2073687">
              <a:defRPr sz="1300">
                <a:latin typeface="Calibri" pitchFamily="34" charset="0"/>
              </a:defRPr>
            </a:lvl1pPr>
          </a:lstStyle>
          <a:p>
            <a:pPr>
              <a:defRPr/>
            </a:pPr>
            <a:fld id="{7D6290B4-1C51-4117-ACAD-01DDB6A97BAF}" type="datetimeFigureOut">
              <a:rPr lang="de-DE"/>
              <a:pPr>
                <a:defRPr/>
              </a:pPr>
              <a:t>22.09.2025</a:t>
            </a:fld>
            <a:endParaRPr lang="de-DE" dirty="0"/>
          </a:p>
        </p:txBody>
      </p:sp>
      <p:sp>
        <p:nvSpPr>
          <p:cNvPr id="4" name="Folienbildplatzhalter 3"/>
          <p:cNvSpPr>
            <a:spLocks noGrp="1" noRot="1" noChangeAspect="1"/>
          </p:cNvSpPr>
          <p:nvPr>
            <p:ph type="sldImg" idx="2"/>
          </p:nvPr>
        </p:nvSpPr>
        <p:spPr>
          <a:xfrm>
            <a:off x="93663" y="747713"/>
            <a:ext cx="6621462" cy="3725862"/>
          </a:xfrm>
          <a:prstGeom prst="rect">
            <a:avLst/>
          </a:prstGeom>
          <a:noFill/>
          <a:ln w="12700">
            <a:solidFill>
              <a:prstClr val="black"/>
            </a:solidFill>
          </a:ln>
        </p:spPr>
        <p:txBody>
          <a:bodyPr vert="horz" lIns="88346" tIns="44174" rIns="88346" bIns="44174" rtlCol="0" anchor="ctr"/>
          <a:lstStyle/>
          <a:p>
            <a:pPr lvl="0"/>
            <a:endParaRPr lang="de-DE" noProof="0" dirty="0"/>
          </a:p>
        </p:txBody>
      </p:sp>
      <p:sp>
        <p:nvSpPr>
          <p:cNvPr id="5" name="Notizenplatzhalter 4"/>
          <p:cNvSpPr>
            <a:spLocks noGrp="1"/>
          </p:cNvSpPr>
          <p:nvPr>
            <p:ph type="body" sz="quarter" idx="3"/>
          </p:nvPr>
        </p:nvSpPr>
        <p:spPr bwMode="auto">
          <a:xfrm>
            <a:off x="680879" y="4721742"/>
            <a:ext cx="5447030" cy="447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bwMode="auto">
          <a:xfrm>
            <a:off x="0" y="9443481"/>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b" anchorCtr="0" compatLnSpc="1">
            <a:prstTxWarp prst="textNoShape">
              <a:avLst/>
            </a:prstTxWarp>
          </a:bodyPr>
          <a:lstStyle>
            <a:lvl1pPr defTabSz="2073687">
              <a:defRPr sz="1300">
                <a:latin typeface="Calibri" pitchFamily="34" charset="0"/>
              </a:defRPr>
            </a:lvl1pPr>
          </a:lstStyle>
          <a:p>
            <a:pPr>
              <a:defRPr/>
            </a:pPr>
            <a:endParaRPr lang="de-DE" dirty="0"/>
          </a:p>
        </p:txBody>
      </p:sp>
      <p:sp>
        <p:nvSpPr>
          <p:cNvPr id="7" name="Foliennummernplatzhalter 6"/>
          <p:cNvSpPr>
            <a:spLocks noGrp="1"/>
          </p:cNvSpPr>
          <p:nvPr>
            <p:ph type="sldNum" sz="quarter" idx="5"/>
          </p:nvPr>
        </p:nvSpPr>
        <p:spPr bwMode="auto">
          <a:xfrm>
            <a:off x="3856192" y="9443481"/>
            <a:ext cx="2951006" cy="49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7" tIns="47849" rIns="95697" bIns="47849" numCol="1" anchor="b" anchorCtr="0" compatLnSpc="1">
            <a:prstTxWarp prst="textNoShape">
              <a:avLst/>
            </a:prstTxWarp>
          </a:bodyPr>
          <a:lstStyle>
            <a:lvl1pPr algn="r" defTabSz="2073687">
              <a:defRPr sz="1300">
                <a:latin typeface="Calibri" pitchFamily="34" charset="0"/>
              </a:defRPr>
            </a:lvl1pPr>
          </a:lstStyle>
          <a:p>
            <a:pPr>
              <a:defRPr/>
            </a:pPr>
            <a:fld id="{985E1612-900E-4C16-BF16-B9D706A25228}" type="slidenum">
              <a:rPr lang="de-DE"/>
              <a:pPr>
                <a:defRPr/>
              </a:pPr>
              <a:t>‹Nr.›</a:t>
            </a:fld>
            <a:endParaRPr lang="de-DE" dirty="0"/>
          </a:p>
        </p:txBody>
      </p:sp>
    </p:spTree>
    <p:extLst>
      <p:ext uri="{BB962C8B-B14F-4D97-AF65-F5344CB8AC3E}">
        <p14:creationId xmlns:p14="http://schemas.microsoft.com/office/powerpoint/2010/main" val="2898772212"/>
      </p:ext>
    </p:extLst>
  </p:cSld>
  <p:clrMap bg1="lt1" tx1="dk1" bg2="lt2" tx2="dk2" accent1="accent1" accent2="accent2" accent3="accent3" accent4="accent4" accent5="accent5" accent6="accent6" hlink="hlink" folHlink="folHlink"/>
  <p:notesStyle>
    <a:lvl1pPr algn="l" defTabSz="1981200" rtl="0" eaLnBrk="0" fontAlgn="base" hangingPunct="0">
      <a:spcBef>
        <a:spcPct val="30000"/>
      </a:spcBef>
      <a:spcAft>
        <a:spcPct val="0"/>
      </a:spcAft>
      <a:defRPr sz="2600" kern="1200">
        <a:solidFill>
          <a:schemeClr val="tx1"/>
        </a:solidFill>
        <a:latin typeface="+mn-lt"/>
        <a:ea typeface="+mn-ea"/>
        <a:cs typeface="Arial" charset="0"/>
      </a:defRPr>
    </a:lvl1pPr>
    <a:lvl2pPr marL="990600" algn="l" defTabSz="1981200" rtl="0" eaLnBrk="0" fontAlgn="base" hangingPunct="0">
      <a:spcBef>
        <a:spcPct val="30000"/>
      </a:spcBef>
      <a:spcAft>
        <a:spcPct val="0"/>
      </a:spcAft>
      <a:defRPr sz="2600" kern="1200">
        <a:solidFill>
          <a:schemeClr val="tx1"/>
        </a:solidFill>
        <a:latin typeface="+mn-lt"/>
        <a:ea typeface="+mn-ea"/>
        <a:cs typeface="Arial" charset="0"/>
      </a:defRPr>
    </a:lvl2pPr>
    <a:lvl3pPr marL="1981200" algn="l" defTabSz="1981200" rtl="0" eaLnBrk="0" fontAlgn="base" hangingPunct="0">
      <a:spcBef>
        <a:spcPct val="30000"/>
      </a:spcBef>
      <a:spcAft>
        <a:spcPct val="0"/>
      </a:spcAft>
      <a:defRPr sz="2600" kern="1200">
        <a:solidFill>
          <a:schemeClr val="tx1"/>
        </a:solidFill>
        <a:latin typeface="+mn-lt"/>
        <a:ea typeface="+mn-ea"/>
        <a:cs typeface="Arial" charset="0"/>
      </a:defRPr>
    </a:lvl3pPr>
    <a:lvl4pPr marL="2971800" algn="l" defTabSz="1981200" rtl="0" eaLnBrk="0" fontAlgn="base" hangingPunct="0">
      <a:spcBef>
        <a:spcPct val="30000"/>
      </a:spcBef>
      <a:spcAft>
        <a:spcPct val="0"/>
      </a:spcAft>
      <a:defRPr sz="2600" kern="1200">
        <a:solidFill>
          <a:schemeClr val="tx1"/>
        </a:solidFill>
        <a:latin typeface="+mn-lt"/>
        <a:ea typeface="+mn-ea"/>
        <a:cs typeface="Arial" charset="0"/>
      </a:defRPr>
    </a:lvl4pPr>
    <a:lvl5pPr marL="3962400" algn="l" defTabSz="1981200" rtl="0" eaLnBrk="0" fontAlgn="base" hangingPunct="0">
      <a:spcBef>
        <a:spcPct val="30000"/>
      </a:spcBef>
      <a:spcAft>
        <a:spcPct val="0"/>
      </a:spcAft>
      <a:defRPr sz="2600" kern="1200">
        <a:solidFill>
          <a:schemeClr val="tx1"/>
        </a:solidFill>
        <a:latin typeface="+mn-lt"/>
        <a:ea typeface="+mn-ea"/>
        <a:cs typeface="Arial" charset="0"/>
      </a:defRPr>
    </a:lvl5pPr>
    <a:lvl6pPr marL="4954676" algn="l" defTabSz="1981871" rtl="0" eaLnBrk="1" latinLnBrk="0" hangingPunct="1">
      <a:defRPr sz="2600" kern="1200">
        <a:solidFill>
          <a:schemeClr val="tx1"/>
        </a:solidFill>
        <a:latin typeface="+mn-lt"/>
        <a:ea typeface="+mn-ea"/>
        <a:cs typeface="+mn-cs"/>
      </a:defRPr>
    </a:lvl6pPr>
    <a:lvl7pPr marL="5945612" algn="l" defTabSz="1981871" rtl="0" eaLnBrk="1" latinLnBrk="0" hangingPunct="1">
      <a:defRPr sz="2600" kern="1200">
        <a:solidFill>
          <a:schemeClr val="tx1"/>
        </a:solidFill>
        <a:latin typeface="+mn-lt"/>
        <a:ea typeface="+mn-ea"/>
        <a:cs typeface="+mn-cs"/>
      </a:defRPr>
    </a:lvl7pPr>
    <a:lvl8pPr marL="6936547" algn="l" defTabSz="1981871" rtl="0" eaLnBrk="1" latinLnBrk="0" hangingPunct="1">
      <a:defRPr sz="2600" kern="1200">
        <a:solidFill>
          <a:schemeClr val="tx1"/>
        </a:solidFill>
        <a:latin typeface="+mn-lt"/>
        <a:ea typeface="+mn-ea"/>
        <a:cs typeface="+mn-cs"/>
      </a:defRPr>
    </a:lvl8pPr>
    <a:lvl9pPr marL="7927482" algn="l" defTabSz="1981871" rtl="0" eaLnBrk="1" latinLnBrk="0" hangingPunct="1">
      <a:defRPr sz="2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Nächste Schritte: </a:t>
            </a:r>
          </a:p>
          <a:p>
            <a:pPr lvl="1"/>
            <a:r>
              <a:rPr lang="de-DE" dirty="0" err="1"/>
              <a:t>Wasserresilienzforum</a:t>
            </a:r>
            <a:r>
              <a:rPr lang="de-DE" dirty="0"/>
              <a:t> Dezember 2025</a:t>
            </a:r>
          </a:p>
          <a:p>
            <a:pPr lvl="1"/>
            <a:r>
              <a:rPr lang="de-DE" dirty="0"/>
              <a:t>Mid </a:t>
            </a:r>
            <a:r>
              <a:rPr lang="de-DE" dirty="0" err="1"/>
              <a:t>term</a:t>
            </a:r>
            <a:r>
              <a:rPr lang="de-DE" dirty="0"/>
              <a:t> review 2027</a:t>
            </a:r>
          </a:p>
          <a:p>
            <a:pPr lvl="1"/>
            <a:r>
              <a:rPr lang="de-DE" dirty="0"/>
              <a:t>Evaluation </a:t>
            </a:r>
            <a:r>
              <a:rPr lang="de-DE" dirty="0" err="1"/>
              <a:t>of</a:t>
            </a:r>
            <a:r>
              <a:rPr lang="de-DE" dirty="0"/>
              <a:t> </a:t>
            </a:r>
            <a:r>
              <a:rPr lang="de-DE" dirty="0" err="1"/>
              <a:t>progress</a:t>
            </a:r>
            <a:r>
              <a:rPr lang="de-DE" dirty="0"/>
              <a:t> 2029</a:t>
            </a:r>
          </a:p>
          <a:p>
            <a:pPr lvl="1"/>
            <a:endParaRPr lang="de-DE" dirty="0"/>
          </a:p>
          <a:p>
            <a:pPr lvl="0"/>
            <a:r>
              <a:rPr lang="de-DE" dirty="0"/>
              <a:t>•	</a:t>
            </a:r>
            <a:r>
              <a:rPr lang="de-DE" dirty="0" err="1"/>
              <a:t>Governance</a:t>
            </a:r>
            <a:r>
              <a:rPr lang="de-DE" dirty="0"/>
              <a:t> und Umsetzung: Notwendigkeit einer effektiveren Umsetzung bestehender Vorschriften durch verstärkte Zusammenarbeit mit Mitgliedstaaten, Regionen und Wasserbehörden.</a:t>
            </a:r>
          </a:p>
          <a:p>
            <a:pPr lvl="0"/>
            <a:r>
              <a:rPr lang="de-DE" dirty="0"/>
              <a:t>•	Investitionen: Bereitstellung von über 15 Milliarden Euro durch die Europäische Investitionsbank (EIB) für Wasserprojekte im Zeitraum 2025–2027, um die Resilienz gegenüber Wasserknappheit und Überschwemmungen zu erhöhen.</a:t>
            </a:r>
          </a:p>
          <a:p>
            <a:pPr lvl="0"/>
            <a:r>
              <a:rPr lang="de-DE" dirty="0"/>
              <a:t>•	Digitalisierung und KI: Förderung der Nutzung digitaler Technologien und Künstlicher Intelligenz zur Verbesserung der Wasserbewirtschaftung, einschließlich intelligenter Bewässerungssysteme und Echtzeitüberwachung.</a:t>
            </a:r>
          </a:p>
          <a:p>
            <a:pPr lvl="0"/>
            <a:r>
              <a:rPr lang="de-DE" dirty="0"/>
              <a:t>•	Forschung und Innovation: Verstärkter Fokus auf Forschung und Innovation um neue Lösungen für die Herausforderungen im Wassersektor zu entwickeln.</a:t>
            </a:r>
          </a:p>
          <a:p>
            <a:pPr lvl="0"/>
            <a:r>
              <a:rPr lang="de-DE" dirty="0"/>
              <a:t>•	Sicherheit und Vorsorge: Verbesserung von Frühwarnsystemen und Überwachungsmechanismen, um besser auf Extremwetterereignisse reagieren zu können.</a:t>
            </a:r>
          </a:p>
          <a:p>
            <a:pPr lvl="0"/>
            <a:endParaRPr lang="de-DE" dirty="0"/>
          </a:p>
          <a:p>
            <a:endParaRPr lang="de-DE" dirty="0"/>
          </a:p>
        </p:txBody>
      </p:sp>
      <p:sp>
        <p:nvSpPr>
          <p:cNvPr id="4" name="Foliennummernplatzhalter 3"/>
          <p:cNvSpPr>
            <a:spLocks noGrp="1"/>
          </p:cNvSpPr>
          <p:nvPr>
            <p:ph type="sldNum" sz="quarter" idx="5"/>
          </p:nvPr>
        </p:nvSpPr>
        <p:spPr/>
        <p:txBody>
          <a:bodyPr/>
          <a:lstStyle/>
          <a:p>
            <a:pPr>
              <a:defRPr/>
            </a:pPr>
            <a:fld id="{985E1612-900E-4C16-BF16-B9D706A25228}" type="slidenum">
              <a:rPr lang="de-DE" smtClean="0"/>
              <a:pPr>
                <a:defRPr/>
              </a:pPr>
              <a:t>13</a:t>
            </a:fld>
            <a:endParaRPr lang="de-DE" dirty="0"/>
          </a:p>
        </p:txBody>
      </p:sp>
    </p:spTree>
    <p:extLst>
      <p:ext uri="{BB962C8B-B14F-4D97-AF65-F5344CB8AC3E}">
        <p14:creationId xmlns:p14="http://schemas.microsoft.com/office/powerpoint/2010/main" val="147758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85E1612-900E-4C16-BF16-B9D706A25228}" type="slidenum">
              <a:rPr lang="de-DE" smtClean="0"/>
              <a:pPr>
                <a:defRPr/>
              </a:pPr>
              <a:t>16</a:t>
            </a:fld>
            <a:endParaRPr lang="de-DE" dirty="0"/>
          </a:p>
        </p:txBody>
      </p:sp>
    </p:spTree>
    <p:extLst>
      <p:ext uri="{BB962C8B-B14F-4D97-AF65-F5344CB8AC3E}">
        <p14:creationId xmlns:p14="http://schemas.microsoft.com/office/powerpoint/2010/main" val="227703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85E1612-900E-4C16-BF16-B9D706A25228}" type="slidenum">
              <a:rPr lang="de-DE" smtClean="0"/>
              <a:pPr>
                <a:defRPr/>
              </a:pPr>
              <a:t>18</a:t>
            </a:fld>
            <a:endParaRPr lang="de-DE" dirty="0"/>
          </a:p>
        </p:txBody>
      </p:sp>
    </p:spTree>
    <p:extLst>
      <p:ext uri="{BB962C8B-B14F-4D97-AF65-F5344CB8AC3E}">
        <p14:creationId xmlns:p14="http://schemas.microsoft.com/office/powerpoint/2010/main" val="123803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85E1612-900E-4C16-BF16-B9D706A25228}" type="slidenum">
              <a:rPr lang="de-DE" smtClean="0"/>
              <a:pPr>
                <a:defRPr/>
              </a:pPr>
              <a:t>22</a:t>
            </a:fld>
            <a:endParaRPr lang="de-DE" dirty="0"/>
          </a:p>
        </p:txBody>
      </p:sp>
    </p:spTree>
    <p:extLst>
      <p:ext uri="{BB962C8B-B14F-4D97-AF65-F5344CB8AC3E}">
        <p14:creationId xmlns:p14="http://schemas.microsoft.com/office/powerpoint/2010/main" val="313550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85E1612-900E-4C16-BF16-B9D706A25228}" type="slidenum">
              <a:rPr lang="de-DE" smtClean="0"/>
              <a:pPr>
                <a:defRPr/>
              </a:pPr>
              <a:t>23</a:t>
            </a:fld>
            <a:endParaRPr lang="de-DE" dirty="0"/>
          </a:p>
        </p:txBody>
      </p:sp>
    </p:spTree>
    <p:extLst>
      <p:ext uri="{BB962C8B-B14F-4D97-AF65-F5344CB8AC3E}">
        <p14:creationId xmlns:p14="http://schemas.microsoft.com/office/powerpoint/2010/main" val="650617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41C8E7-20FD-4122-9BB1-E16977094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78" b="12166"/>
          <a:stretch/>
        </p:blipFill>
        <p:spPr>
          <a:xfrm>
            <a:off x="-10221" y="1846933"/>
            <a:ext cx="23720425" cy="9433048"/>
          </a:xfrm>
          <a:prstGeom prst="rect">
            <a:avLst/>
          </a:prstGeom>
        </p:spPr>
      </p:pic>
      <p:sp>
        <p:nvSpPr>
          <p:cNvPr id="5" name="Textfeld 1">
            <a:extLst>
              <a:ext uri="{FF2B5EF4-FFF2-40B4-BE49-F238E27FC236}">
                <a16:creationId xmlns:a16="http://schemas.microsoft.com/office/drawing/2014/main" id="{30912741-8DF8-49D8-8DB4-2E03F04EB1A8}"/>
              </a:ext>
            </a:extLst>
          </p:cNvPr>
          <p:cNvSpPr txBox="1">
            <a:spLocks noChangeArrowheads="1"/>
          </p:cNvSpPr>
          <p:nvPr userDrawn="1"/>
        </p:nvSpPr>
        <p:spPr bwMode="auto">
          <a:xfrm>
            <a:off x="1" y="7849537"/>
            <a:ext cx="23720424" cy="3034292"/>
          </a:xfrm>
          <a:prstGeom prst="rect">
            <a:avLst/>
          </a:prstGeom>
          <a:solidFill>
            <a:srgbClr val="C1DEB0">
              <a:alpha val="60000"/>
            </a:srgbClr>
          </a:solidFill>
          <a:ln>
            <a:noFill/>
          </a:ln>
          <a:extLst/>
        </p:spPr>
        <p:txBody>
          <a:bodyPr wrap="square">
            <a:spAutoFit/>
          </a:bodyPr>
          <a:lstStyle/>
          <a:p>
            <a:pPr algn="ctr"/>
            <a:endParaRPr lang="de-DE" altLang="de-DE" sz="3557"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p:txBody>
      </p:sp>
      <p:sp>
        <p:nvSpPr>
          <p:cNvPr id="8" name="Textplatzhalter 5">
            <a:extLst>
              <a:ext uri="{FF2B5EF4-FFF2-40B4-BE49-F238E27FC236}">
                <a16:creationId xmlns:a16="http://schemas.microsoft.com/office/drawing/2014/main" id="{6915B247-35C8-4731-922D-8C310FBA5E6D}"/>
              </a:ext>
            </a:extLst>
          </p:cNvPr>
          <p:cNvSpPr>
            <a:spLocks noGrp="1" noChangeAspect="1"/>
          </p:cNvSpPr>
          <p:nvPr>
            <p:ph type="body" sz="quarter" idx="13"/>
          </p:nvPr>
        </p:nvSpPr>
        <p:spPr>
          <a:xfrm>
            <a:off x="2695924" y="8544697"/>
            <a:ext cx="18328576" cy="674449"/>
          </a:xfrm>
          <a:prstGeom prst="rect">
            <a:avLst/>
          </a:prstGeom>
        </p:spPr>
        <p:txBody>
          <a:bodyPr/>
          <a:lstStyle>
            <a:lvl1pPr algn="ctr">
              <a:buNone/>
              <a:defRPr sz="6002"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9" name="Textplatzhalter 7">
            <a:extLst>
              <a:ext uri="{FF2B5EF4-FFF2-40B4-BE49-F238E27FC236}">
                <a16:creationId xmlns:a16="http://schemas.microsoft.com/office/drawing/2014/main" id="{6BC051C5-CF4F-4D81-9608-DF6D86AE051E}"/>
              </a:ext>
            </a:extLst>
          </p:cNvPr>
          <p:cNvSpPr>
            <a:spLocks noGrp="1" noChangeAspect="1"/>
          </p:cNvSpPr>
          <p:nvPr>
            <p:ph type="body" sz="quarter" idx="14"/>
          </p:nvPr>
        </p:nvSpPr>
        <p:spPr>
          <a:xfrm>
            <a:off x="3616356" y="9767813"/>
            <a:ext cx="16647790" cy="571504"/>
          </a:xfrm>
          <a:prstGeom prst="rect">
            <a:avLst/>
          </a:prstGeom>
        </p:spPr>
        <p:txBody>
          <a:bodyPr/>
          <a:lstStyle>
            <a:lvl1pPr marL="0" indent="0" algn="ctr">
              <a:buNone/>
              <a:defRPr sz="3112" b="1" i="0">
                <a:solidFill>
                  <a:srgbClr val="0062A1"/>
                </a:solidFill>
                <a:latin typeface="Arial Narrow" pitchFamily="34" charset="0"/>
              </a:defRPr>
            </a:lvl1pPr>
            <a:lvl2pPr marL="0" indent="0">
              <a:buNone/>
              <a:defRPr sz="3112" i="1">
                <a:solidFill>
                  <a:schemeClr val="tx1">
                    <a:lumMod val="50000"/>
                    <a:lumOff val="50000"/>
                  </a:schemeClr>
                </a:solidFill>
                <a:latin typeface="Arial Narrow" pitchFamily="34" charset="0"/>
              </a:defRPr>
            </a:lvl2pPr>
            <a:lvl3pPr marL="0" indent="0">
              <a:buNone/>
              <a:defRPr sz="3112" i="1">
                <a:solidFill>
                  <a:schemeClr val="tx1">
                    <a:lumMod val="50000"/>
                    <a:lumOff val="50000"/>
                  </a:schemeClr>
                </a:solidFill>
                <a:latin typeface="Arial Narrow" pitchFamily="34" charset="0"/>
              </a:defRPr>
            </a:lvl3pPr>
            <a:lvl4pPr marL="0" indent="0">
              <a:buNone/>
              <a:defRPr sz="3112" i="1">
                <a:solidFill>
                  <a:schemeClr val="tx1">
                    <a:lumMod val="50000"/>
                    <a:lumOff val="50000"/>
                  </a:schemeClr>
                </a:solidFill>
                <a:latin typeface="Arial Narrow" pitchFamily="34" charset="0"/>
              </a:defRPr>
            </a:lvl4pPr>
            <a:lvl5pPr marL="0" indent="0">
              <a:buNone/>
              <a:defRPr sz="3112" i="1">
                <a:solidFill>
                  <a:schemeClr val="tx1">
                    <a:lumMod val="50000"/>
                    <a:lumOff val="50000"/>
                  </a:schemeClr>
                </a:solidFill>
                <a:latin typeface="Arial Narrow" pitchFamily="34" charset="0"/>
              </a:defRPr>
            </a:lvl5pPr>
          </a:lstStyle>
          <a:p>
            <a:pPr lvl="0"/>
            <a:r>
              <a:rPr lang="de-DE" dirty="0"/>
              <a:t>Textmasterformate durch Klicken bearbeiten</a:t>
            </a:r>
          </a:p>
        </p:txBody>
      </p:sp>
    </p:spTree>
    <p:extLst>
      <p:ext uri="{BB962C8B-B14F-4D97-AF65-F5344CB8AC3E}">
        <p14:creationId xmlns:p14="http://schemas.microsoft.com/office/powerpoint/2010/main" val="8269507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873750" y="8574076"/>
            <a:ext cx="20162361" cy="3193656"/>
          </a:xfrm>
        </p:spPr>
        <p:txBody>
          <a:bodyPr/>
          <a:lstStyle>
            <a:lvl1pPr algn="l">
              <a:defRPr sz="10376" b="1" cap="all"/>
            </a:lvl1pPr>
          </a:lstStyle>
          <a:p>
            <a:r>
              <a:rPr lang="de-DE"/>
              <a:t>Titelmasterformat durch Klicken bearbeiten</a:t>
            </a:r>
          </a:p>
        </p:txBody>
      </p:sp>
      <p:sp>
        <p:nvSpPr>
          <p:cNvPr id="3" name="Textplatzhalter 2"/>
          <p:cNvSpPr>
            <a:spLocks noGrp="1"/>
          </p:cNvSpPr>
          <p:nvPr>
            <p:ph type="body" idx="1"/>
          </p:nvPr>
        </p:nvSpPr>
        <p:spPr>
          <a:xfrm>
            <a:off x="1873750" y="5655307"/>
            <a:ext cx="20162361" cy="2918766"/>
          </a:xfrm>
        </p:spPr>
        <p:txBody>
          <a:bodyPr anchor="b"/>
          <a:lstStyle>
            <a:lvl1pPr marL="0" indent="0">
              <a:buNone/>
              <a:defRPr sz="5188"/>
            </a:lvl1pPr>
            <a:lvl2pPr marL="1186023" indent="0">
              <a:buNone/>
              <a:defRPr sz="4669"/>
            </a:lvl2pPr>
            <a:lvl3pPr marL="2372045" indent="0">
              <a:buNone/>
              <a:defRPr sz="4151"/>
            </a:lvl3pPr>
            <a:lvl4pPr marL="3558068" indent="0">
              <a:buNone/>
              <a:defRPr sz="3632"/>
            </a:lvl4pPr>
            <a:lvl5pPr marL="4744090" indent="0">
              <a:buNone/>
              <a:defRPr sz="3632"/>
            </a:lvl5pPr>
            <a:lvl6pPr marL="5930113" indent="0">
              <a:buNone/>
              <a:defRPr sz="3632"/>
            </a:lvl6pPr>
            <a:lvl7pPr marL="7116135" indent="0">
              <a:buNone/>
              <a:defRPr sz="3632"/>
            </a:lvl7pPr>
            <a:lvl8pPr marL="8302158" indent="0">
              <a:buNone/>
              <a:defRPr sz="3632"/>
            </a:lvl8pPr>
            <a:lvl9pPr marL="9488180" indent="0">
              <a:buNone/>
              <a:defRPr sz="3632"/>
            </a:lvl9pPr>
          </a:lstStyle>
          <a:p>
            <a:pPr lvl="0"/>
            <a:r>
              <a:rPr lang="de-DE"/>
              <a:t>Textmasterformat bearbeiten</a:t>
            </a:r>
          </a:p>
        </p:txBody>
      </p:sp>
    </p:spTree>
    <p:extLst>
      <p:ext uri="{BB962C8B-B14F-4D97-AF65-F5344CB8AC3E}">
        <p14:creationId xmlns:p14="http://schemas.microsoft.com/office/powerpoint/2010/main" val="1562914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400164" y="4290131"/>
            <a:ext cx="10262378" cy="7425099"/>
          </a:xfrm>
        </p:spPr>
        <p:txBody>
          <a:bodyPr/>
          <a:lstStyle>
            <a:lvl1pPr>
              <a:defRPr sz="7263"/>
            </a:lvl1pPr>
            <a:lvl2pPr>
              <a:defRPr sz="6226"/>
            </a:lvl2pPr>
            <a:lvl3pPr>
              <a:defRPr sz="5188"/>
            </a:lvl3pPr>
            <a:lvl4pPr>
              <a:defRPr sz="4669"/>
            </a:lvl4pPr>
            <a:lvl5pPr>
              <a:defRPr sz="4669"/>
            </a:lvl5pPr>
            <a:lvl6pPr>
              <a:defRPr sz="4669"/>
            </a:lvl6pPr>
            <a:lvl7pPr>
              <a:defRPr sz="4669"/>
            </a:lvl7pPr>
            <a:lvl8pPr>
              <a:defRPr sz="4669"/>
            </a:lvl8pPr>
            <a:lvl9pPr>
              <a:defRPr sz="4669"/>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12057883" y="4290131"/>
            <a:ext cx="10262378" cy="7425099"/>
          </a:xfrm>
        </p:spPr>
        <p:txBody>
          <a:bodyPr/>
          <a:lstStyle>
            <a:lvl1pPr>
              <a:defRPr sz="7263"/>
            </a:lvl1pPr>
            <a:lvl2pPr>
              <a:defRPr sz="6226"/>
            </a:lvl2pPr>
            <a:lvl3pPr>
              <a:defRPr sz="5188"/>
            </a:lvl3pPr>
            <a:lvl4pPr>
              <a:defRPr sz="4669"/>
            </a:lvl4pPr>
            <a:lvl5pPr>
              <a:defRPr sz="4669"/>
            </a:lvl5pPr>
            <a:lvl6pPr>
              <a:defRPr sz="4669"/>
            </a:lvl6pPr>
            <a:lvl7pPr>
              <a:defRPr sz="4669"/>
            </a:lvl7pPr>
            <a:lvl8pPr>
              <a:defRPr sz="4669"/>
            </a:lvl8pPr>
            <a:lvl9pPr>
              <a:defRPr sz="4669"/>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197004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186021" y="534344"/>
            <a:ext cx="21348383" cy="1117779"/>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1186021" y="2986720"/>
            <a:ext cx="10480640" cy="1244723"/>
          </a:xfrm>
        </p:spPr>
        <p:txBody>
          <a:bodyPr anchor="b"/>
          <a:lstStyle>
            <a:lvl1pPr marL="0" indent="0">
              <a:buNone/>
              <a:defRPr sz="6226" b="1"/>
            </a:lvl1pPr>
            <a:lvl2pPr marL="1186023" indent="0">
              <a:buNone/>
              <a:defRPr sz="5188" b="1"/>
            </a:lvl2pPr>
            <a:lvl3pPr marL="2372045" indent="0">
              <a:buNone/>
              <a:defRPr sz="4669" b="1"/>
            </a:lvl3pPr>
            <a:lvl4pPr marL="3558068" indent="0">
              <a:buNone/>
              <a:defRPr sz="4151" b="1"/>
            </a:lvl4pPr>
            <a:lvl5pPr marL="4744090" indent="0">
              <a:buNone/>
              <a:defRPr sz="4151" b="1"/>
            </a:lvl5pPr>
            <a:lvl6pPr marL="5930113" indent="0">
              <a:buNone/>
              <a:defRPr sz="4151" b="1"/>
            </a:lvl6pPr>
            <a:lvl7pPr marL="7116135" indent="0">
              <a:buNone/>
              <a:defRPr sz="4151" b="1"/>
            </a:lvl7pPr>
            <a:lvl8pPr marL="8302158" indent="0">
              <a:buNone/>
              <a:defRPr sz="4151" b="1"/>
            </a:lvl8pPr>
            <a:lvl9pPr marL="9488180" indent="0">
              <a:buNone/>
              <a:defRPr sz="4151" b="1"/>
            </a:lvl9pPr>
          </a:lstStyle>
          <a:p>
            <a:pPr lvl="0"/>
            <a:r>
              <a:rPr lang="de-DE"/>
              <a:t>Textmasterformat bearbeiten</a:t>
            </a:r>
          </a:p>
        </p:txBody>
      </p:sp>
      <p:sp>
        <p:nvSpPr>
          <p:cNvPr id="4" name="Inhaltsplatzhalter 3"/>
          <p:cNvSpPr>
            <a:spLocks noGrp="1"/>
          </p:cNvSpPr>
          <p:nvPr>
            <p:ph sz="half" idx="2"/>
          </p:nvPr>
        </p:nvSpPr>
        <p:spPr>
          <a:xfrm>
            <a:off x="1186021" y="4231440"/>
            <a:ext cx="10480640" cy="7687634"/>
          </a:xfrm>
        </p:spPr>
        <p:txBody>
          <a:bodyPr/>
          <a:lstStyle>
            <a:lvl1pPr>
              <a:defRPr sz="6226"/>
            </a:lvl1pPr>
            <a:lvl2pPr>
              <a:defRPr sz="5188"/>
            </a:lvl2pPr>
            <a:lvl3pPr>
              <a:defRPr sz="4669"/>
            </a:lvl3pPr>
            <a:lvl4pPr>
              <a:defRPr sz="4151"/>
            </a:lvl4pPr>
            <a:lvl5pPr>
              <a:defRPr sz="4151"/>
            </a:lvl5pPr>
            <a:lvl6pPr>
              <a:defRPr sz="4151"/>
            </a:lvl6pPr>
            <a:lvl7pPr>
              <a:defRPr sz="4151"/>
            </a:lvl7pPr>
            <a:lvl8pPr>
              <a:defRPr sz="4151"/>
            </a:lvl8pPr>
            <a:lvl9pPr>
              <a:defRPr sz="415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12049661" y="2986720"/>
            <a:ext cx="10484757" cy="1244723"/>
          </a:xfrm>
        </p:spPr>
        <p:txBody>
          <a:bodyPr anchor="b"/>
          <a:lstStyle>
            <a:lvl1pPr marL="0" indent="0">
              <a:buNone/>
              <a:defRPr sz="6226" b="1"/>
            </a:lvl1pPr>
            <a:lvl2pPr marL="1186023" indent="0">
              <a:buNone/>
              <a:defRPr sz="5188" b="1"/>
            </a:lvl2pPr>
            <a:lvl3pPr marL="2372045" indent="0">
              <a:buNone/>
              <a:defRPr sz="4669" b="1"/>
            </a:lvl3pPr>
            <a:lvl4pPr marL="3558068" indent="0">
              <a:buNone/>
              <a:defRPr sz="4151" b="1"/>
            </a:lvl4pPr>
            <a:lvl5pPr marL="4744090" indent="0">
              <a:buNone/>
              <a:defRPr sz="4151" b="1"/>
            </a:lvl5pPr>
            <a:lvl6pPr marL="5930113" indent="0">
              <a:buNone/>
              <a:defRPr sz="4151" b="1"/>
            </a:lvl6pPr>
            <a:lvl7pPr marL="7116135" indent="0">
              <a:buNone/>
              <a:defRPr sz="4151" b="1"/>
            </a:lvl7pPr>
            <a:lvl8pPr marL="8302158" indent="0">
              <a:buNone/>
              <a:defRPr sz="4151" b="1"/>
            </a:lvl8pPr>
            <a:lvl9pPr marL="9488180" indent="0">
              <a:buNone/>
              <a:defRPr sz="4151" b="1"/>
            </a:lvl9pPr>
          </a:lstStyle>
          <a:p>
            <a:pPr lvl="0"/>
            <a:r>
              <a:rPr lang="de-DE"/>
              <a:t>Textmasterformat bearbeiten</a:t>
            </a:r>
          </a:p>
        </p:txBody>
      </p:sp>
      <p:sp>
        <p:nvSpPr>
          <p:cNvPr id="6" name="Inhaltsplatzhalter 5"/>
          <p:cNvSpPr>
            <a:spLocks noGrp="1"/>
          </p:cNvSpPr>
          <p:nvPr>
            <p:ph sz="quarter" idx="4"/>
          </p:nvPr>
        </p:nvSpPr>
        <p:spPr>
          <a:xfrm>
            <a:off x="12049661" y="4231440"/>
            <a:ext cx="10484757" cy="7687634"/>
          </a:xfrm>
        </p:spPr>
        <p:txBody>
          <a:bodyPr/>
          <a:lstStyle>
            <a:lvl1pPr>
              <a:defRPr sz="6226"/>
            </a:lvl1pPr>
            <a:lvl2pPr>
              <a:defRPr sz="5188"/>
            </a:lvl2pPr>
            <a:lvl3pPr>
              <a:defRPr sz="4669"/>
            </a:lvl3pPr>
            <a:lvl4pPr>
              <a:defRPr sz="4151"/>
            </a:lvl4pPr>
            <a:lvl5pPr>
              <a:defRPr sz="4151"/>
            </a:lvl5pPr>
            <a:lvl6pPr>
              <a:defRPr sz="4151"/>
            </a:lvl6pPr>
            <a:lvl7pPr>
              <a:defRPr sz="4151"/>
            </a:lvl7pPr>
            <a:lvl8pPr>
              <a:defRPr sz="4151"/>
            </a:lvl8pPr>
            <a:lvl9pPr>
              <a:defRPr sz="415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767036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05725764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626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186036" y="1195312"/>
            <a:ext cx="7803856" cy="1596828"/>
          </a:xfrm>
        </p:spPr>
        <p:txBody>
          <a:bodyPr anchor="b"/>
          <a:lstStyle>
            <a:lvl1pPr algn="l">
              <a:defRPr sz="5188" b="1"/>
            </a:lvl1pPr>
          </a:lstStyle>
          <a:p>
            <a:r>
              <a:rPr lang="de-DE" dirty="0"/>
              <a:t>Titelmasterformat durch Klicken bearbeiten</a:t>
            </a:r>
          </a:p>
        </p:txBody>
      </p:sp>
      <p:sp>
        <p:nvSpPr>
          <p:cNvPr id="3" name="Inhaltsplatzhalter 2"/>
          <p:cNvSpPr>
            <a:spLocks noGrp="1"/>
          </p:cNvSpPr>
          <p:nvPr>
            <p:ph idx="1"/>
          </p:nvPr>
        </p:nvSpPr>
        <p:spPr>
          <a:xfrm>
            <a:off x="9274028" y="531254"/>
            <a:ext cx="13260376" cy="11387829"/>
          </a:xfrm>
        </p:spPr>
        <p:txBody>
          <a:bodyPr/>
          <a:lstStyle>
            <a:lvl1pPr>
              <a:defRPr sz="8301"/>
            </a:lvl1pPr>
            <a:lvl2pPr>
              <a:defRPr sz="7263"/>
            </a:lvl2pPr>
            <a:lvl3pPr>
              <a:defRPr sz="6226"/>
            </a:lvl3pPr>
            <a:lvl4pPr>
              <a:defRPr sz="5188"/>
            </a:lvl4pPr>
            <a:lvl5pPr>
              <a:defRPr sz="5188"/>
            </a:lvl5pPr>
            <a:lvl6pPr>
              <a:defRPr sz="5188"/>
            </a:lvl6pPr>
            <a:lvl7pPr>
              <a:defRPr sz="5188"/>
            </a:lvl7pPr>
            <a:lvl8pPr>
              <a:defRPr sz="5188"/>
            </a:lvl8pPr>
            <a:lvl9pPr>
              <a:defRPr sz="5188"/>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1186036" y="2792142"/>
            <a:ext cx="7803856" cy="9126941"/>
          </a:xfrm>
        </p:spPr>
        <p:txBody>
          <a:bodyPr/>
          <a:lstStyle>
            <a:lvl1pPr marL="0" indent="0">
              <a:buNone/>
              <a:defRPr sz="3632"/>
            </a:lvl1pPr>
            <a:lvl2pPr marL="1186023" indent="0">
              <a:buNone/>
              <a:defRPr sz="3113"/>
            </a:lvl2pPr>
            <a:lvl3pPr marL="2372045" indent="0">
              <a:buNone/>
              <a:defRPr sz="2594"/>
            </a:lvl3pPr>
            <a:lvl4pPr marL="3558068" indent="0">
              <a:buNone/>
              <a:defRPr sz="2335"/>
            </a:lvl4pPr>
            <a:lvl5pPr marL="4744090" indent="0">
              <a:buNone/>
              <a:defRPr sz="2335"/>
            </a:lvl5pPr>
            <a:lvl6pPr marL="5930113" indent="0">
              <a:buNone/>
              <a:defRPr sz="2335"/>
            </a:lvl6pPr>
            <a:lvl7pPr marL="7116135" indent="0">
              <a:buNone/>
              <a:defRPr sz="2335"/>
            </a:lvl7pPr>
            <a:lvl8pPr marL="8302158" indent="0">
              <a:buNone/>
              <a:defRPr sz="2335"/>
            </a:lvl8pPr>
            <a:lvl9pPr marL="9488180" indent="0">
              <a:buNone/>
              <a:defRPr sz="2335"/>
            </a:lvl9pPr>
          </a:lstStyle>
          <a:p>
            <a:pPr lvl="0"/>
            <a:r>
              <a:rPr lang="de-DE" dirty="0"/>
              <a:t>Textmasterformat bearbeiten</a:t>
            </a:r>
          </a:p>
        </p:txBody>
      </p:sp>
    </p:spTree>
    <p:extLst>
      <p:ext uri="{BB962C8B-B14F-4D97-AF65-F5344CB8AC3E}">
        <p14:creationId xmlns:p14="http://schemas.microsoft.com/office/powerpoint/2010/main" val="367745348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649369" y="9644296"/>
            <a:ext cx="14232255" cy="798415"/>
          </a:xfrm>
        </p:spPr>
        <p:txBody>
          <a:bodyPr anchor="b"/>
          <a:lstStyle>
            <a:lvl1pPr algn="l">
              <a:defRPr sz="5188" b="1"/>
            </a:lvl1pPr>
          </a:lstStyle>
          <a:p>
            <a:r>
              <a:rPr lang="de-DE" dirty="0"/>
              <a:t>Titelmasterformat durch Klicken bearbeiten</a:t>
            </a:r>
          </a:p>
        </p:txBody>
      </p:sp>
      <p:sp>
        <p:nvSpPr>
          <p:cNvPr id="3" name="Bildplatzhalter 2"/>
          <p:cNvSpPr>
            <a:spLocks noGrp="1"/>
          </p:cNvSpPr>
          <p:nvPr>
            <p:ph type="pic" idx="1"/>
          </p:nvPr>
        </p:nvSpPr>
        <p:spPr>
          <a:xfrm>
            <a:off x="4649369" y="1192215"/>
            <a:ext cx="14232255" cy="8005763"/>
          </a:xfrm>
        </p:spPr>
        <p:txBody>
          <a:bodyPr/>
          <a:lstStyle>
            <a:lvl1pPr marL="0" indent="0">
              <a:buNone/>
              <a:defRPr sz="8301"/>
            </a:lvl1pPr>
            <a:lvl2pPr marL="1186023" indent="0">
              <a:buNone/>
              <a:defRPr sz="7263"/>
            </a:lvl2pPr>
            <a:lvl3pPr marL="2372045" indent="0">
              <a:buNone/>
              <a:defRPr sz="6226"/>
            </a:lvl3pPr>
            <a:lvl4pPr marL="3558068" indent="0">
              <a:buNone/>
              <a:defRPr sz="5188"/>
            </a:lvl4pPr>
            <a:lvl5pPr marL="4744090" indent="0">
              <a:buNone/>
              <a:defRPr sz="5188"/>
            </a:lvl5pPr>
            <a:lvl6pPr marL="5930113" indent="0">
              <a:buNone/>
              <a:defRPr sz="5188"/>
            </a:lvl6pPr>
            <a:lvl7pPr marL="7116135" indent="0">
              <a:buNone/>
              <a:defRPr sz="5188"/>
            </a:lvl7pPr>
            <a:lvl8pPr marL="8302158" indent="0">
              <a:buNone/>
              <a:defRPr sz="5188"/>
            </a:lvl8pPr>
            <a:lvl9pPr marL="9488180" indent="0">
              <a:buNone/>
              <a:defRPr sz="5188"/>
            </a:lvl9pPr>
          </a:lstStyle>
          <a:p>
            <a:endParaRPr lang="de-DE"/>
          </a:p>
        </p:txBody>
      </p:sp>
      <p:sp>
        <p:nvSpPr>
          <p:cNvPr id="4" name="Textplatzhalter 3"/>
          <p:cNvSpPr>
            <a:spLocks noGrp="1"/>
          </p:cNvSpPr>
          <p:nvPr>
            <p:ph type="body" sz="half" idx="2"/>
          </p:nvPr>
        </p:nvSpPr>
        <p:spPr>
          <a:xfrm>
            <a:off x="4649369" y="10442709"/>
            <a:ext cx="14232255" cy="1565942"/>
          </a:xfrm>
        </p:spPr>
        <p:txBody>
          <a:bodyPr/>
          <a:lstStyle>
            <a:lvl1pPr marL="0" indent="0">
              <a:buNone/>
              <a:defRPr sz="3632"/>
            </a:lvl1pPr>
            <a:lvl2pPr marL="1186023" indent="0">
              <a:buNone/>
              <a:defRPr sz="3113"/>
            </a:lvl2pPr>
            <a:lvl3pPr marL="2372045" indent="0">
              <a:buNone/>
              <a:defRPr sz="2594"/>
            </a:lvl3pPr>
            <a:lvl4pPr marL="3558068" indent="0">
              <a:buNone/>
              <a:defRPr sz="2335"/>
            </a:lvl4pPr>
            <a:lvl5pPr marL="4744090" indent="0">
              <a:buNone/>
              <a:defRPr sz="2335"/>
            </a:lvl5pPr>
            <a:lvl6pPr marL="5930113" indent="0">
              <a:buNone/>
              <a:defRPr sz="2335"/>
            </a:lvl6pPr>
            <a:lvl7pPr marL="7116135" indent="0">
              <a:buNone/>
              <a:defRPr sz="2335"/>
            </a:lvl7pPr>
            <a:lvl8pPr marL="8302158" indent="0">
              <a:buNone/>
              <a:defRPr sz="2335"/>
            </a:lvl8pPr>
            <a:lvl9pPr marL="9488180" indent="0">
              <a:buNone/>
              <a:defRPr sz="2335"/>
            </a:lvl9pPr>
          </a:lstStyle>
          <a:p>
            <a:pPr lvl="0"/>
            <a:r>
              <a:rPr lang="de-DE"/>
              <a:t>Textmasterformat bearbeiten</a:t>
            </a:r>
          </a:p>
        </p:txBody>
      </p:sp>
    </p:spTree>
    <p:extLst>
      <p:ext uri="{BB962C8B-B14F-4D97-AF65-F5344CB8AC3E}">
        <p14:creationId xmlns:p14="http://schemas.microsoft.com/office/powerpoint/2010/main" val="13171656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7720092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8967230" y="2887883"/>
            <a:ext cx="3353034" cy="8827341"/>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400165" y="2887883"/>
            <a:ext cx="15294732" cy="8827341"/>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3972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41C8E7-20FD-4122-9BB1-E16977094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78" b="12166"/>
          <a:stretch/>
        </p:blipFill>
        <p:spPr>
          <a:xfrm>
            <a:off x="-10221" y="1846933"/>
            <a:ext cx="23720425" cy="9433048"/>
          </a:xfrm>
          <a:prstGeom prst="rect">
            <a:avLst/>
          </a:prstGeom>
        </p:spPr>
      </p:pic>
      <p:sp>
        <p:nvSpPr>
          <p:cNvPr id="5" name="Textfeld 1">
            <a:extLst>
              <a:ext uri="{FF2B5EF4-FFF2-40B4-BE49-F238E27FC236}">
                <a16:creationId xmlns:a16="http://schemas.microsoft.com/office/drawing/2014/main" id="{30912741-8DF8-49D8-8DB4-2E03F04EB1A8}"/>
              </a:ext>
            </a:extLst>
          </p:cNvPr>
          <p:cNvSpPr txBox="1">
            <a:spLocks noChangeArrowheads="1"/>
          </p:cNvSpPr>
          <p:nvPr userDrawn="1"/>
        </p:nvSpPr>
        <p:spPr bwMode="auto">
          <a:xfrm>
            <a:off x="1" y="7849537"/>
            <a:ext cx="23720424" cy="3034292"/>
          </a:xfrm>
          <a:prstGeom prst="rect">
            <a:avLst/>
          </a:prstGeom>
          <a:solidFill>
            <a:srgbClr val="C1DEB0">
              <a:alpha val="60000"/>
            </a:srgbClr>
          </a:solidFill>
          <a:ln>
            <a:noFill/>
          </a:ln>
          <a:extLst/>
        </p:spPr>
        <p:txBody>
          <a:bodyPr wrap="square">
            <a:spAutoFit/>
          </a:bodyPr>
          <a:lstStyle/>
          <a:p>
            <a:pPr algn="ctr"/>
            <a:endParaRPr lang="de-DE" altLang="de-DE" sz="3557"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p:txBody>
      </p:sp>
      <p:sp>
        <p:nvSpPr>
          <p:cNvPr id="8" name="Textplatzhalter 5">
            <a:extLst>
              <a:ext uri="{FF2B5EF4-FFF2-40B4-BE49-F238E27FC236}">
                <a16:creationId xmlns:a16="http://schemas.microsoft.com/office/drawing/2014/main" id="{6915B247-35C8-4731-922D-8C310FBA5E6D}"/>
              </a:ext>
            </a:extLst>
          </p:cNvPr>
          <p:cNvSpPr>
            <a:spLocks noGrp="1" noChangeAspect="1"/>
          </p:cNvSpPr>
          <p:nvPr>
            <p:ph type="body" sz="quarter" idx="13"/>
          </p:nvPr>
        </p:nvSpPr>
        <p:spPr>
          <a:xfrm>
            <a:off x="2695924" y="8544697"/>
            <a:ext cx="18328576" cy="674449"/>
          </a:xfrm>
          <a:prstGeom prst="rect">
            <a:avLst/>
          </a:prstGeom>
        </p:spPr>
        <p:txBody>
          <a:bodyPr/>
          <a:lstStyle>
            <a:lvl1pPr algn="ctr">
              <a:buNone/>
              <a:defRPr sz="6002"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9" name="Textplatzhalter 7">
            <a:extLst>
              <a:ext uri="{FF2B5EF4-FFF2-40B4-BE49-F238E27FC236}">
                <a16:creationId xmlns:a16="http://schemas.microsoft.com/office/drawing/2014/main" id="{6BC051C5-CF4F-4D81-9608-DF6D86AE051E}"/>
              </a:ext>
            </a:extLst>
          </p:cNvPr>
          <p:cNvSpPr>
            <a:spLocks noGrp="1" noChangeAspect="1"/>
          </p:cNvSpPr>
          <p:nvPr>
            <p:ph type="body" sz="quarter" idx="14"/>
          </p:nvPr>
        </p:nvSpPr>
        <p:spPr>
          <a:xfrm>
            <a:off x="3616356" y="9767813"/>
            <a:ext cx="16647790" cy="571504"/>
          </a:xfrm>
          <a:prstGeom prst="rect">
            <a:avLst/>
          </a:prstGeom>
        </p:spPr>
        <p:txBody>
          <a:bodyPr/>
          <a:lstStyle>
            <a:lvl1pPr marL="0" indent="0" algn="ctr">
              <a:buNone/>
              <a:defRPr sz="3112" b="1" i="0">
                <a:solidFill>
                  <a:srgbClr val="0062A1"/>
                </a:solidFill>
                <a:latin typeface="Arial Narrow" pitchFamily="34" charset="0"/>
              </a:defRPr>
            </a:lvl1pPr>
            <a:lvl2pPr marL="0" indent="0">
              <a:buNone/>
              <a:defRPr sz="3112" i="1">
                <a:solidFill>
                  <a:schemeClr val="tx1">
                    <a:lumMod val="50000"/>
                    <a:lumOff val="50000"/>
                  </a:schemeClr>
                </a:solidFill>
                <a:latin typeface="Arial Narrow" pitchFamily="34" charset="0"/>
              </a:defRPr>
            </a:lvl2pPr>
            <a:lvl3pPr marL="0" indent="0">
              <a:buNone/>
              <a:defRPr sz="3112" i="1">
                <a:solidFill>
                  <a:schemeClr val="tx1">
                    <a:lumMod val="50000"/>
                    <a:lumOff val="50000"/>
                  </a:schemeClr>
                </a:solidFill>
                <a:latin typeface="Arial Narrow" pitchFamily="34" charset="0"/>
              </a:defRPr>
            </a:lvl3pPr>
            <a:lvl4pPr marL="0" indent="0">
              <a:buNone/>
              <a:defRPr sz="3112" i="1">
                <a:solidFill>
                  <a:schemeClr val="tx1">
                    <a:lumMod val="50000"/>
                    <a:lumOff val="50000"/>
                  </a:schemeClr>
                </a:solidFill>
                <a:latin typeface="Arial Narrow" pitchFamily="34" charset="0"/>
              </a:defRPr>
            </a:lvl4pPr>
            <a:lvl5pPr marL="0" indent="0">
              <a:buNone/>
              <a:defRPr sz="3112" i="1">
                <a:solidFill>
                  <a:schemeClr val="tx1">
                    <a:lumMod val="50000"/>
                    <a:lumOff val="50000"/>
                  </a:schemeClr>
                </a:solidFill>
                <a:latin typeface="Arial Narrow" pitchFamily="34" charset="0"/>
              </a:defRPr>
            </a:lvl5pPr>
          </a:lstStyle>
          <a:p>
            <a:pPr lvl="0"/>
            <a:r>
              <a:rPr lang="de-DE" dirty="0"/>
              <a:t>Textmasterformate durch Klicken bearbeiten</a:t>
            </a:r>
          </a:p>
        </p:txBody>
      </p:sp>
    </p:spTree>
    <p:extLst>
      <p:ext uri="{BB962C8B-B14F-4D97-AF65-F5344CB8AC3E}">
        <p14:creationId xmlns:p14="http://schemas.microsoft.com/office/powerpoint/2010/main" val="2829184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Textplatzhalter 5">
            <a:extLst>
              <a:ext uri="{FF2B5EF4-FFF2-40B4-BE49-F238E27FC236}">
                <a16:creationId xmlns:a16="http://schemas.microsoft.com/office/drawing/2014/main" id="{52071EA6-0647-4788-8990-2E67E0EA5018}"/>
              </a:ext>
            </a:extLst>
          </p:cNvPr>
          <p:cNvSpPr>
            <a:spLocks noGrp="1" noChangeAspect="1"/>
          </p:cNvSpPr>
          <p:nvPr>
            <p:ph type="body" sz="quarter" idx="13"/>
          </p:nvPr>
        </p:nvSpPr>
        <p:spPr>
          <a:xfrm>
            <a:off x="702279" y="2493968"/>
            <a:ext cx="22283140" cy="969351"/>
          </a:xfrm>
          <a:prstGeom prst="rect">
            <a:avLst/>
          </a:prstGeom>
        </p:spPr>
        <p:txBody>
          <a:bodyPr/>
          <a:lstStyle>
            <a:lvl1pPr algn="l">
              <a:buNone/>
              <a:defRPr sz="3557" b="1" i="0" cap="all" baseline="0">
                <a:solidFill>
                  <a:srgbClr val="58595B"/>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4" name="Textplatzhalter 7">
            <a:extLst>
              <a:ext uri="{FF2B5EF4-FFF2-40B4-BE49-F238E27FC236}">
                <a16:creationId xmlns:a16="http://schemas.microsoft.com/office/drawing/2014/main" id="{BB3BBA9A-63C7-41C8-A716-7A83E1EB0133}"/>
              </a:ext>
            </a:extLst>
          </p:cNvPr>
          <p:cNvSpPr>
            <a:spLocks noGrp="1" noChangeAspect="1"/>
          </p:cNvSpPr>
          <p:nvPr>
            <p:ph type="body" sz="quarter" idx="14"/>
          </p:nvPr>
        </p:nvSpPr>
        <p:spPr>
          <a:xfrm>
            <a:off x="702277" y="3028132"/>
            <a:ext cx="22283140" cy="571504"/>
          </a:xfrm>
          <a:prstGeom prst="rect">
            <a:avLst/>
          </a:prstGeom>
        </p:spPr>
        <p:txBody>
          <a:bodyPr/>
          <a:lstStyle>
            <a:lvl1pPr marL="0" indent="0">
              <a:buNone/>
              <a:defRPr sz="3200" i="0">
                <a:solidFill>
                  <a:srgbClr val="58595B"/>
                </a:solidFill>
                <a:latin typeface="Arial Narrow" pitchFamily="34" charset="0"/>
              </a:defRPr>
            </a:lvl1pPr>
            <a:lvl2pPr marL="0" indent="0">
              <a:buNone/>
              <a:defRPr sz="3112" i="1">
                <a:solidFill>
                  <a:schemeClr val="tx1">
                    <a:lumMod val="50000"/>
                    <a:lumOff val="50000"/>
                  </a:schemeClr>
                </a:solidFill>
                <a:latin typeface="Arial Narrow" pitchFamily="34" charset="0"/>
              </a:defRPr>
            </a:lvl2pPr>
            <a:lvl3pPr marL="0" indent="0">
              <a:buNone/>
              <a:defRPr sz="3112" i="1">
                <a:solidFill>
                  <a:schemeClr val="tx1">
                    <a:lumMod val="50000"/>
                    <a:lumOff val="50000"/>
                  </a:schemeClr>
                </a:solidFill>
                <a:latin typeface="Arial Narrow" pitchFamily="34" charset="0"/>
              </a:defRPr>
            </a:lvl3pPr>
            <a:lvl4pPr marL="0" indent="0">
              <a:buNone/>
              <a:defRPr sz="3112" i="1">
                <a:solidFill>
                  <a:schemeClr val="tx1">
                    <a:lumMod val="50000"/>
                    <a:lumOff val="50000"/>
                  </a:schemeClr>
                </a:solidFill>
                <a:latin typeface="Arial Narrow" pitchFamily="34" charset="0"/>
              </a:defRPr>
            </a:lvl4pPr>
            <a:lvl5pPr marL="0" indent="0">
              <a:buNone/>
              <a:defRPr sz="3112"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5" name="Textplatzhalter 9">
            <a:extLst>
              <a:ext uri="{FF2B5EF4-FFF2-40B4-BE49-F238E27FC236}">
                <a16:creationId xmlns:a16="http://schemas.microsoft.com/office/drawing/2014/main" id="{A3B34B8B-3A7E-41E7-9D51-D25AAC186F60}"/>
              </a:ext>
            </a:extLst>
          </p:cNvPr>
          <p:cNvSpPr>
            <a:spLocks noGrp="1" noChangeAspect="1"/>
          </p:cNvSpPr>
          <p:nvPr>
            <p:ph type="body" sz="quarter" idx="15" hasCustomPrompt="1"/>
          </p:nvPr>
        </p:nvSpPr>
        <p:spPr>
          <a:xfrm>
            <a:off x="702279" y="3935165"/>
            <a:ext cx="22283141" cy="6775450"/>
          </a:xfrm>
          <a:prstGeom prst="rect">
            <a:avLst/>
          </a:prstGeom>
        </p:spPr>
        <p:txBody>
          <a:bodyPr/>
          <a:lstStyle>
            <a:lvl1pPr marL="508178" indent="-508178" defTabSz="389956">
              <a:buFont typeface="Arial" panose="020B0604020202020204" pitchFamily="34" charset="0"/>
              <a:buChar char="•"/>
              <a:defRPr sz="3400" i="0">
                <a:solidFill>
                  <a:srgbClr val="58595B"/>
                </a:solidFill>
                <a:latin typeface="Arial Narrow" pitchFamily="34" charset="0"/>
              </a:defRPr>
            </a:lvl1pPr>
            <a:lvl2pPr marL="1000350" indent="-381133" defTabSz="389956">
              <a:spcBef>
                <a:spcPts val="667"/>
              </a:spcBef>
              <a:buFont typeface="Arial" panose="020B0604020202020204" pitchFamily="34" charset="0"/>
              <a:buChar char="•"/>
              <a:defRPr sz="3400" i="0">
                <a:solidFill>
                  <a:srgbClr val="58595B"/>
                </a:solidFill>
                <a:latin typeface="Arial Narrow" pitchFamily="34" charset="0"/>
              </a:defRPr>
            </a:lvl2pPr>
            <a:lvl3pPr marL="1480518" indent="-381133" defTabSz="389956">
              <a:buFont typeface="Arial" panose="020B0604020202020204" pitchFamily="34" charset="0"/>
              <a:buChar char="•"/>
              <a:defRPr sz="3400" i="0">
                <a:solidFill>
                  <a:srgbClr val="58595B"/>
                </a:solidFill>
                <a:latin typeface="Arial Narrow" pitchFamily="34" charset="0"/>
              </a:defRPr>
            </a:lvl3pPr>
            <a:lvl4pPr marL="2000700" indent="-381133" defTabSz="389956">
              <a:buFont typeface="Arial" panose="020B0604020202020204" pitchFamily="34" charset="0"/>
              <a:buChar char="•"/>
              <a:defRPr sz="3400" i="0">
                <a:solidFill>
                  <a:srgbClr val="58595B"/>
                </a:solidFill>
                <a:latin typeface="Arial Narrow" pitchFamily="34" charset="0"/>
              </a:defRPr>
            </a:lvl4pPr>
            <a:lvl5pPr marL="2600910" indent="-381133" defTabSz="389956">
              <a:spcBef>
                <a:spcPts val="667"/>
              </a:spcBef>
              <a:buFont typeface="Arial" panose="020B0604020202020204" pitchFamily="34" charset="0"/>
              <a:buChar char="•"/>
              <a:defRPr sz="3400" i="0">
                <a:solidFill>
                  <a:srgbClr val="58595B"/>
                </a:solidFill>
                <a:latin typeface="Arial Narrow" pitchFamily="34" charset="0"/>
              </a:defRPr>
            </a:lvl5pPr>
            <a:lvl6pPr marL="2200770">
              <a:spcBef>
                <a:spcPts val="667"/>
              </a:spcBef>
              <a:defRPr lang="de-DE" sz="2668" i="1" kern="1200" dirty="0">
                <a:solidFill>
                  <a:srgbClr val="58595B"/>
                </a:solidFill>
                <a:latin typeface="Arial Narrow" pitchFamily="34" charset="0"/>
                <a:ea typeface="+mn-ea"/>
                <a:cs typeface="+mn-cs"/>
              </a:defRPr>
            </a:lvl6pPr>
            <a:lvl7pPr marL="2881008">
              <a:spcBef>
                <a:spcPts val="667"/>
              </a:spcBef>
              <a:defRPr lang="de-DE" sz="2668" i="1" kern="1200" dirty="0">
                <a:solidFill>
                  <a:srgbClr val="58595B"/>
                </a:solidFill>
                <a:latin typeface="Arial Narrow" pitchFamily="34" charset="0"/>
                <a:ea typeface="+mn-ea"/>
                <a:cs typeface="+mn-cs"/>
              </a:defRPr>
            </a:lvl7pPr>
          </a:lstStyle>
          <a:p>
            <a:pPr lvl="0"/>
            <a:r>
              <a:rPr lang="de-DE" dirty="0"/>
              <a:t>Erste Stufe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5">
            <a:extLst>
              <a:ext uri="{FF2B5EF4-FFF2-40B4-BE49-F238E27FC236}">
                <a16:creationId xmlns:a16="http://schemas.microsoft.com/office/drawing/2014/main" id="{D74DCBEA-6AA7-4178-A920-6AAF485D142B}"/>
              </a:ext>
            </a:extLst>
          </p:cNvPr>
          <p:cNvSpPr>
            <a:spLocks noGrp="1" noChangeAspect="1"/>
          </p:cNvSpPr>
          <p:nvPr>
            <p:ph type="body" sz="quarter" idx="16"/>
          </p:nvPr>
        </p:nvSpPr>
        <p:spPr>
          <a:xfrm>
            <a:off x="10979799" y="694805"/>
            <a:ext cx="12279286" cy="534168"/>
          </a:xfrm>
          <a:prstGeom prst="rect">
            <a:avLst/>
          </a:prstGeom>
        </p:spPr>
        <p:txBody>
          <a:bodyPr/>
          <a:lstStyle>
            <a:lvl1pPr algn="r">
              <a:buNone/>
              <a:defRPr sz="3557"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Tree>
    <p:extLst>
      <p:ext uri="{BB962C8B-B14F-4D97-AF65-F5344CB8AC3E}">
        <p14:creationId xmlns:p14="http://schemas.microsoft.com/office/powerpoint/2010/main" val="33566972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terfolien">
    <p:spTree>
      <p:nvGrpSpPr>
        <p:cNvPr id="1" name=""/>
        <p:cNvGrpSpPr/>
        <p:nvPr/>
      </p:nvGrpSpPr>
      <p:grpSpPr>
        <a:xfrm>
          <a:off x="0" y="0"/>
          <a:ext cx="0" cy="0"/>
          <a:chOff x="0" y="0"/>
          <a:chExt cx="0" cy="0"/>
        </a:xfrm>
      </p:grpSpPr>
      <p:sp>
        <p:nvSpPr>
          <p:cNvPr id="4" name="Bildplatzhalter 3"/>
          <p:cNvSpPr>
            <a:spLocks noGrp="1" noChangeAspect="1"/>
          </p:cNvSpPr>
          <p:nvPr>
            <p:ph type="pic" sz="quarter" idx="12"/>
          </p:nvPr>
        </p:nvSpPr>
        <p:spPr>
          <a:xfrm>
            <a:off x="914022" y="2493963"/>
            <a:ext cx="9147972" cy="8166100"/>
          </a:xfrm>
          <a:prstGeom prst="rect">
            <a:avLst/>
          </a:prstGeom>
        </p:spPr>
        <p:txBody>
          <a:bodyPr/>
          <a:lstStyle/>
          <a:p>
            <a:pPr lvl="0"/>
            <a:endParaRPr lang="de-DE" noProof="0" dirty="0"/>
          </a:p>
        </p:txBody>
      </p:sp>
      <p:sp>
        <p:nvSpPr>
          <p:cNvPr id="6" name="Textplatzhalter 5"/>
          <p:cNvSpPr>
            <a:spLocks noGrp="1" noChangeAspect="1"/>
          </p:cNvSpPr>
          <p:nvPr>
            <p:ph type="body" sz="quarter" idx="13"/>
          </p:nvPr>
        </p:nvSpPr>
        <p:spPr>
          <a:xfrm>
            <a:off x="10738861" y="2493963"/>
            <a:ext cx="12279286" cy="534168"/>
          </a:xfrm>
          <a:prstGeom prst="rect">
            <a:avLst/>
          </a:prstGeom>
        </p:spPr>
        <p:txBody>
          <a:bodyPr/>
          <a:lstStyle>
            <a:lvl1pPr algn="l">
              <a:buNone/>
              <a:defRPr sz="3557" b="1" i="0" cap="all" baseline="0">
                <a:solidFill>
                  <a:srgbClr val="58595B"/>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8" name="Textplatzhalter 7"/>
          <p:cNvSpPr>
            <a:spLocks noGrp="1" noChangeAspect="1"/>
          </p:cNvSpPr>
          <p:nvPr>
            <p:ph type="body" sz="quarter" idx="14"/>
          </p:nvPr>
        </p:nvSpPr>
        <p:spPr>
          <a:xfrm>
            <a:off x="10738861" y="3028132"/>
            <a:ext cx="12279286" cy="571504"/>
          </a:xfrm>
          <a:prstGeom prst="rect">
            <a:avLst/>
          </a:prstGeom>
        </p:spPr>
        <p:txBody>
          <a:bodyPr/>
          <a:lstStyle>
            <a:lvl1pPr marL="0" indent="0">
              <a:buNone/>
              <a:defRPr sz="3200" i="0">
                <a:solidFill>
                  <a:srgbClr val="58595B"/>
                </a:solidFill>
                <a:latin typeface="Arial Narrow" pitchFamily="34" charset="0"/>
              </a:defRPr>
            </a:lvl1pPr>
            <a:lvl2pPr marL="0" indent="0">
              <a:buNone/>
              <a:defRPr sz="3112" i="1">
                <a:solidFill>
                  <a:schemeClr val="tx1">
                    <a:lumMod val="50000"/>
                    <a:lumOff val="50000"/>
                  </a:schemeClr>
                </a:solidFill>
                <a:latin typeface="Arial Narrow" pitchFamily="34" charset="0"/>
              </a:defRPr>
            </a:lvl2pPr>
            <a:lvl3pPr marL="0" indent="0">
              <a:buNone/>
              <a:defRPr sz="3112" i="1">
                <a:solidFill>
                  <a:schemeClr val="tx1">
                    <a:lumMod val="50000"/>
                    <a:lumOff val="50000"/>
                  </a:schemeClr>
                </a:solidFill>
                <a:latin typeface="Arial Narrow" pitchFamily="34" charset="0"/>
              </a:defRPr>
            </a:lvl3pPr>
            <a:lvl4pPr marL="0" indent="0">
              <a:buNone/>
              <a:defRPr sz="3112" i="1">
                <a:solidFill>
                  <a:schemeClr val="tx1">
                    <a:lumMod val="50000"/>
                    <a:lumOff val="50000"/>
                  </a:schemeClr>
                </a:solidFill>
                <a:latin typeface="Arial Narrow" pitchFamily="34" charset="0"/>
              </a:defRPr>
            </a:lvl4pPr>
            <a:lvl5pPr marL="0" indent="0">
              <a:buNone/>
              <a:defRPr sz="3112"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10" name="Textplatzhalter 9"/>
          <p:cNvSpPr>
            <a:spLocks noGrp="1" noChangeAspect="1"/>
          </p:cNvSpPr>
          <p:nvPr>
            <p:ph type="body" sz="quarter" idx="15" hasCustomPrompt="1"/>
          </p:nvPr>
        </p:nvSpPr>
        <p:spPr>
          <a:xfrm>
            <a:off x="11066173" y="3884613"/>
            <a:ext cx="11951974" cy="6775450"/>
          </a:xfrm>
          <a:prstGeom prst="rect">
            <a:avLst/>
          </a:prstGeom>
        </p:spPr>
        <p:txBody>
          <a:bodyPr/>
          <a:lstStyle>
            <a:lvl1pPr marL="508178" indent="-508178" defTabSz="389956">
              <a:buFont typeface="Arial" panose="020B0604020202020204" pitchFamily="34" charset="0"/>
              <a:buChar char="•"/>
              <a:defRPr sz="3400" i="0">
                <a:solidFill>
                  <a:srgbClr val="58595B"/>
                </a:solidFill>
                <a:latin typeface="Arial Narrow" pitchFamily="34" charset="0"/>
              </a:defRPr>
            </a:lvl1pPr>
            <a:lvl2pPr marL="1000350" indent="-381133" defTabSz="389956">
              <a:buFont typeface="Arial" panose="020B0604020202020204" pitchFamily="34" charset="0"/>
              <a:buChar char="•"/>
              <a:defRPr sz="3400" i="0">
                <a:solidFill>
                  <a:srgbClr val="58595B"/>
                </a:solidFill>
                <a:latin typeface="Arial Narrow" pitchFamily="34" charset="0"/>
              </a:defRPr>
            </a:lvl2pPr>
            <a:lvl3pPr marL="1520532" indent="-381133" defTabSz="389956">
              <a:buFont typeface="Arial" panose="020B0604020202020204" pitchFamily="34" charset="0"/>
              <a:buChar char="•"/>
              <a:defRPr sz="3400" i="0">
                <a:solidFill>
                  <a:srgbClr val="58595B"/>
                </a:solidFill>
                <a:latin typeface="Arial Narrow" pitchFamily="34" charset="0"/>
              </a:defRPr>
            </a:lvl3pPr>
            <a:lvl4pPr marL="2040714" indent="-381133" defTabSz="389956">
              <a:buFont typeface="Arial" panose="020B0604020202020204" pitchFamily="34" charset="0"/>
              <a:buChar char="•"/>
              <a:defRPr sz="3400" i="0">
                <a:solidFill>
                  <a:srgbClr val="58595B"/>
                </a:solidFill>
                <a:latin typeface="Arial Narrow" pitchFamily="34" charset="0"/>
              </a:defRPr>
            </a:lvl4pPr>
            <a:lvl5pPr marL="2600910" indent="-381133" defTabSz="389956">
              <a:buFont typeface="Arial" panose="020B0604020202020204" pitchFamily="34" charset="0"/>
              <a:buChar char="•"/>
              <a:defRPr sz="3400" i="0">
                <a:solidFill>
                  <a:srgbClr val="58595B"/>
                </a:solidFill>
                <a:latin typeface="Arial Narrow" pitchFamily="34" charset="0"/>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41381725"/>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bändekart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1AC818-4D37-4E09-AFE0-35AB7EC8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744" y="2228687"/>
            <a:ext cx="15236935" cy="8885564"/>
          </a:xfrm>
          <a:prstGeom prst="rect">
            <a:avLst/>
          </a:prstGeom>
        </p:spPr>
      </p:pic>
      <p:sp>
        <p:nvSpPr>
          <p:cNvPr id="6" name="Textplatzhalter 5">
            <a:extLst>
              <a:ext uri="{FF2B5EF4-FFF2-40B4-BE49-F238E27FC236}">
                <a16:creationId xmlns:a16="http://schemas.microsoft.com/office/drawing/2014/main" id="{7B8EAF0A-F557-424D-B9B6-0EB3400A2E96}"/>
              </a:ext>
            </a:extLst>
          </p:cNvPr>
          <p:cNvSpPr>
            <a:spLocks noGrp="1" noChangeAspect="1"/>
          </p:cNvSpPr>
          <p:nvPr>
            <p:ph type="body" sz="quarter" idx="13"/>
          </p:nvPr>
        </p:nvSpPr>
        <p:spPr>
          <a:xfrm>
            <a:off x="10979799" y="694805"/>
            <a:ext cx="12279286" cy="534168"/>
          </a:xfrm>
          <a:prstGeom prst="rect">
            <a:avLst/>
          </a:prstGeom>
        </p:spPr>
        <p:txBody>
          <a:bodyPr/>
          <a:lstStyle>
            <a:lvl1pPr algn="r">
              <a:buNone/>
              <a:defRPr sz="3557"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Tree>
    <p:extLst>
      <p:ext uri="{BB962C8B-B14F-4D97-AF65-F5344CB8AC3E}">
        <p14:creationId xmlns:p14="http://schemas.microsoft.com/office/powerpoint/2010/main" val="26402856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FA770B9-1AE6-4B65-AC58-AE10607ECDA9}"/>
              </a:ext>
            </a:extLst>
          </p:cNvPr>
          <p:cNvSpPr txBox="1"/>
          <p:nvPr userDrawn="1"/>
        </p:nvSpPr>
        <p:spPr>
          <a:xfrm>
            <a:off x="1595411" y="2321441"/>
            <a:ext cx="4241985" cy="3205493"/>
          </a:xfrm>
          <a:prstGeom prst="rect">
            <a:avLst/>
          </a:prstGeom>
          <a:noFill/>
        </p:spPr>
        <p:txBody>
          <a:bodyPr wrap="square" rtlCol="0">
            <a:spAutoFit/>
          </a:bodyPr>
          <a:lstStyle/>
          <a:p>
            <a:r>
              <a:rPr lang="de-DE" sz="15339" b="1" dirty="0">
                <a:solidFill>
                  <a:srgbClr val="40B445"/>
                </a:solidFill>
                <a:latin typeface="Arial Narrow" panose="020B0606020202030204" pitchFamily="34" charset="0"/>
              </a:rPr>
              <a:t>6.000</a:t>
            </a:r>
          </a:p>
          <a:p>
            <a:r>
              <a:rPr lang="de-DE" sz="4891" dirty="0">
                <a:solidFill>
                  <a:srgbClr val="40B445"/>
                </a:solidFill>
                <a:latin typeface="Arial Narrow" panose="020B0606020202030204" pitchFamily="34" charset="0"/>
              </a:rPr>
              <a:t>BESCHÄFTIGTE</a:t>
            </a:r>
          </a:p>
        </p:txBody>
      </p:sp>
      <p:sp>
        <p:nvSpPr>
          <p:cNvPr id="4" name="Textfeld 3">
            <a:extLst>
              <a:ext uri="{FF2B5EF4-FFF2-40B4-BE49-F238E27FC236}">
                <a16:creationId xmlns:a16="http://schemas.microsoft.com/office/drawing/2014/main" id="{5E4A94BD-A335-4CAC-A3A2-AB21D613541C}"/>
              </a:ext>
            </a:extLst>
          </p:cNvPr>
          <p:cNvSpPr txBox="1"/>
          <p:nvPr userDrawn="1"/>
        </p:nvSpPr>
        <p:spPr>
          <a:xfrm>
            <a:off x="7892200" y="3850116"/>
            <a:ext cx="3761760" cy="1392241"/>
          </a:xfrm>
          <a:prstGeom prst="rect">
            <a:avLst/>
          </a:prstGeom>
          <a:noFill/>
        </p:spPr>
        <p:txBody>
          <a:bodyPr wrap="square" rtlCol="0">
            <a:spAutoFit/>
          </a:bodyPr>
          <a:lstStyle/>
          <a:p>
            <a:pPr algn="ctr"/>
            <a:r>
              <a:rPr lang="de-DE" sz="5335" b="1" dirty="0">
                <a:solidFill>
                  <a:srgbClr val="7FC3E6"/>
                </a:solidFill>
                <a:latin typeface="Arial Narrow" panose="020B0606020202030204" pitchFamily="34" charset="0"/>
              </a:rPr>
              <a:t>703 Mio./a</a:t>
            </a:r>
          </a:p>
          <a:p>
            <a:pPr algn="ctr"/>
            <a:r>
              <a:rPr lang="de-DE" sz="3112" dirty="0">
                <a:solidFill>
                  <a:srgbClr val="7FC3E6"/>
                </a:solidFill>
                <a:latin typeface="Arial Narrow" panose="020B0606020202030204" pitchFamily="34" charset="0"/>
              </a:rPr>
              <a:t>INVESTITIONEN 2022</a:t>
            </a:r>
          </a:p>
        </p:txBody>
      </p:sp>
      <p:sp>
        <p:nvSpPr>
          <p:cNvPr id="5" name="Textfeld 4">
            <a:extLst>
              <a:ext uri="{FF2B5EF4-FFF2-40B4-BE49-F238E27FC236}">
                <a16:creationId xmlns:a16="http://schemas.microsoft.com/office/drawing/2014/main" id="{94C434E9-B887-456C-A3FC-F7248C8021E8}"/>
              </a:ext>
            </a:extLst>
          </p:cNvPr>
          <p:cNvSpPr txBox="1"/>
          <p:nvPr userDrawn="1"/>
        </p:nvSpPr>
        <p:spPr>
          <a:xfrm>
            <a:off x="7312251" y="5607141"/>
            <a:ext cx="4768699" cy="3119957"/>
          </a:xfrm>
          <a:prstGeom prst="rect">
            <a:avLst/>
          </a:prstGeom>
          <a:noFill/>
        </p:spPr>
        <p:txBody>
          <a:bodyPr wrap="square" rtlCol="0">
            <a:spAutoFit/>
          </a:bodyPr>
          <a:lstStyle/>
          <a:p>
            <a:pPr algn="ctr"/>
            <a:r>
              <a:rPr lang="de-DE" sz="15339" b="1" dirty="0">
                <a:solidFill>
                  <a:srgbClr val="58595B"/>
                </a:solidFill>
                <a:latin typeface="Arial Narrow" panose="020B0606020202030204" pitchFamily="34" charset="0"/>
              </a:rPr>
              <a:t>282</a:t>
            </a:r>
          </a:p>
          <a:p>
            <a:pPr algn="ctr"/>
            <a:r>
              <a:rPr lang="de-DE" sz="4335" dirty="0">
                <a:solidFill>
                  <a:srgbClr val="58595B"/>
                </a:solidFill>
                <a:latin typeface="Arial Narrow" panose="020B0606020202030204" pitchFamily="34" charset="0"/>
              </a:rPr>
              <a:t>KLÄRANLAGEN (KA)</a:t>
            </a:r>
          </a:p>
        </p:txBody>
      </p:sp>
      <p:sp>
        <p:nvSpPr>
          <p:cNvPr id="6" name="Textfeld 5">
            <a:extLst>
              <a:ext uri="{FF2B5EF4-FFF2-40B4-BE49-F238E27FC236}">
                <a16:creationId xmlns:a16="http://schemas.microsoft.com/office/drawing/2014/main" id="{8B958D1A-80CB-4B3E-A7D0-70A2A65BA917}"/>
              </a:ext>
            </a:extLst>
          </p:cNvPr>
          <p:cNvSpPr txBox="1"/>
          <p:nvPr userDrawn="1"/>
        </p:nvSpPr>
        <p:spPr>
          <a:xfrm>
            <a:off x="1026285" y="5821080"/>
            <a:ext cx="6002809" cy="2418675"/>
          </a:xfrm>
          <a:prstGeom prst="rect">
            <a:avLst/>
          </a:prstGeom>
          <a:noFill/>
        </p:spPr>
        <p:txBody>
          <a:bodyPr wrap="square" rtlCol="0">
            <a:spAutoFit/>
          </a:bodyPr>
          <a:lstStyle/>
          <a:p>
            <a:pPr algn="ctr"/>
            <a:r>
              <a:rPr lang="de-DE" sz="8003" b="1" dirty="0">
                <a:solidFill>
                  <a:srgbClr val="58595B"/>
                </a:solidFill>
                <a:latin typeface="Arial Narrow" panose="020B0606020202030204" pitchFamily="34" charset="0"/>
              </a:rPr>
              <a:t>17.000.000</a:t>
            </a:r>
          </a:p>
          <a:p>
            <a:pPr algn="ctr"/>
            <a:r>
              <a:rPr lang="de-DE" sz="3557" dirty="0">
                <a:solidFill>
                  <a:srgbClr val="58595B"/>
                </a:solidFill>
                <a:latin typeface="Arial Narrow" panose="020B0606020202030204" pitchFamily="34" charset="0"/>
              </a:rPr>
              <a:t>AUSBAUGRÖSSE DER KA (EINWOHNERWERTE)</a:t>
            </a:r>
          </a:p>
        </p:txBody>
      </p:sp>
      <p:sp>
        <p:nvSpPr>
          <p:cNvPr id="7" name="Textfeld 6">
            <a:extLst>
              <a:ext uri="{FF2B5EF4-FFF2-40B4-BE49-F238E27FC236}">
                <a16:creationId xmlns:a16="http://schemas.microsoft.com/office/drawing/2014/main" id="{09AF9E15-0215-410C-8044-6E7425E38130}"/>
              </a:ext>
            </a:extLst>
          </p:cNvPr>
          <p:cNvSpPr txBox="1"/>
          <p:nvPr userDrawn="1"/>
        </p:nvSpPr>
        <p:spPr>
          <a:xfrm>
            <a:off x="16234673" y="7230316"/>
            <a:ext cx="6402995" cy="2008114"/>
          </a:xfrm>
          <a:prstGeom prst="rect">
            <a:avLst/>
          </a:prstGeom>
          <a:noFill/>
        </p:spPr>
        <p:txBody>
          <a:bodyPr wrap="square" rtlCol="0">
            <a:spAutoFit/>
          </a:bodyPr>
          <a:lstStyle/>
          <a:p>
            <a:r>
              <a:rPr lang="de-DE" sz="8892" b="1" dirty="0">
                <a:solidFill>
                  <a:srgbClr val="0066A1"/>
                </a:solidFill>
                <a:latin typeface="Arial Narrow" panose="020B0606020202030204" pitchFamily="34" charset="0"/>
              </a:rPr>
              <a:t>1.028 Mio. m3</a:t>
            </a:r>
          </a:p>
          <a:p>
            <a:r>
              <a:rPr lang="de-DE" sz="3557" dirty="0">
                <a:solidFill>
                  <a:srgbClr val="0066A1"/>
                </a:solidFill>
                <a:latin typeface="Arial Narrow" panose="020B0606020202030204" pitchFamily="34" charset="0"/>
              </a:rPr>
              <a:t>STAURAUM IN DEN TALSPERREN</a:t>
            </a:r>
          </a:p>
        </p:txBody>
      </p:sp>
      <p:sp>
        <p:nvSpPr>
          <p:cNvPr id="8" name="Textfeld 7">
            <a:extLst>
              <a:ext uri="{FF2B5EF4-FFF2-40B4-BE49-F238E27FC236}">
                <a16:creationId xmlns:a16="http://schemas.microsoft.com/office/drawing/2014/main" id="{707FBF60-D96A-4BB9-948E-3E53E7EEE65D}"/>
              </a:ext>
            </a:extLst>
          </p:cNvPr>
          <p:cNvSpPr txBox="1"/>
          <p:nvPr userDrawn="1"/>
        </p:nvSpPr>
        <p:spPr>
          <a:xfrm>
            <a:off x="19958074" y="4747006"/>
            <a:ext cx="2961386" cy="2281715"/>
          </a:xfrm>
          <a:prstGeom prst="rect">
            <a:avLst/>
          </a:prstGeom>
          <a:noFill/>
        </p:spPr>
        <p:txBody>
          <a:bodyPr wrap="square" rtlCol="0">
            <a:spAutoFit/>
          </a:bodyPr>
          <a:lstStyle/>
          <a:p>
            <a:pPr algn="ctr"/>
            <a:r>
              <a:rPr lang="de-DE" sz="8003" b="1" dirty="0">
                <a:solidFill>
                  <a:srgbClr val="40B445"/>
                </a:solidFill>
                <a:latin typeface="Arial Narrow" panose="020B0606020202030204" pitchFamily="34" charset="0"/>
              </a:rPr>
              <a:t>85</a:t>
            </a:r>
            <a:r>
              <a:rPr lang="de-DE" sz="4335" dirty="0">
                <a:solidFill>
                  <a:srgbClr val="40B445"/>
                </a:solidFill>
                <a:latin typeface="Arial Narrow" panose="020B0606020202030204" pitchFamily="34" charset="0"/>
              </a:rPr>
              <a:t> </a:t>
            </a:r>
            <a:r>
              <a:rPr lang="de-DE" sz="3112" dirty="0">
                <a:solidFill>
                  <a:srgbClr val="40B445"/>
                </a:solidFill>
                <a:latin typeface="Arial Narrow" panose="020B0606020202030204" pitchFamily="34" charset="0"/>
              </a:rPr>
              <a:t>RETENTIONS-BODENFILTER</a:t>
            </a:r>
            <a:endParaRPr lang="de-DE" sz="4335" dirty="0">
              <a:solidFill>
                <a:srgbClr val="40B445"/>
              </a:solidFill>
              <a:latin typeface="Arial Narrow" panose="020B0606020202030204" pitchFamily="34" charset="0"/>
            </a:endParaRPr>
          </a:p>
        </p:txBody>
      </p:sp>
      <p:sp>
        <p:nvSpPr>
          <p:cNvPr id="9" name="Textfeld 8">
            <a:extLst>
              <a:ext uri="{FF2B5EF4-FFF2-40B4-BE49-F238E27FC236}">
                <a16:creationId xmlns:a16="http://schemas.microsoft.com/office/drawing/2014/main" id="{499C2FA0-F016-40CD-BB0C-5CBE0F18BF93}"/>
              </a:ext>
            </a:extLst>
          </p:cNvPr>
          <p:cNvSpPr txBox="1"/>
          <p:nvPr userDrawn="1"/>
        </p:nvSpPr>
        <p:spPr>
          <a:xfrm>
            <a:off x="12838621" y="2368435"/>
            <a:ext cx="3683142" cy="2281715"/>
          </a:xfrm>
          <a:prstGeom prst="rect">
            <a:avLst/>
          </a:prstGeom>
          <a:noFill/>
        </p:spPr>
        <p:txBody>
          <a:bodyPr wrap="square" rtlCol="0">
            <a:spAutoFit/>
          </a:bodyPr>
          <a:lstStyle/>
          <a:p>
            <a:pPr algn="ctr"/>
            <a:r>
              <a:rPr lang="de-DE" sz="8003" b="1" dirty="0">
                <a:solidFill>
                  <a:srgbClr val="40B445"/>
                </a:solidFill>
                <a:latin typeface="Arial Narrow" panose="020B0606020202030204" pitchFamily="34" charset="0"/>
              </a:rPr>
              <a:t>227</a:t>
            </a:r>
          </a:p>
          <a:p>
            <a:pPr algn="ctr"/>
            <a:r>
              <a:rPr lang="de-DE" sz="3112" dirty="0">
                <a:solidFill>
                  <a:srgbClr val="40B445"/>
                </a:solidFill>
                <a:latin typeface="Arial Narrow" panose="020B0606020202030204" pitchFamily="34" charset="0"/>
              </a:rPr>
              <a:t>HOCHWASSER-RÜCKHALTEBECKEN</a:t>
            </a:r>
          </a:p>
        </p:txBody>
      </p:sp>
      <p:sp>
        <p:nvSpPr>
          <p:cNvPr id="10" name="Textfeld 9">
            <a:extLst>
              <a:ext uri="{FF2B5EF4-FFF2-40B4-BE49-F238E27FC236}">
                <a16:creationId xmlns:a16="http://schemas.microsoft.com/office/drawing/2014/main" id="{72B34117-F377-44A2-B1E9-92D33C1B166B}"/>
              </a:ext>
            </a:extLst>
          </p:cNvPr>
          <p:cNvSpPr txBox="1"/>
          <p:nvPr userDrawn="1"/>
        </p:nvSpPr>
        <p:spPr>
          <a:xfrm>
            <a:off x="16762028" y="2646576"/>
            <a:ext cx="6675485" cy="2008114"/>
          </a:xfrm>
          <a:prstGeom prst="rect">
            <a:avLst/>
          </a:prstGeom>
          <a:noFill/>
        </p:spPr>
        <p:txBody>
          <a:bodyPr wrap="square" rtlCol="0">
            <a:spAutoFit/>
          </a:bodyPr>
          <a:lstStyle/>
          <a:p>
            <a:pPr algn="ctr"/>
            <a:r>
              <a:rPr lang="de-DE" sz="8892" b="1" dirty="0">
                <a:solidFill>
                  <a:srgbClr val="0066A1"/>
                </a:solidFill>
                <a:latin typeface="Arial Narrow" panose="020B0606020202030204" pitchFamily="34" charset="0"/>
              </a:rPr>
              <a:t>128 Mio. m3</a:t>
            </a:r>
          </a:p>
          <a:p>
            <a:pPr algn="ctr"/>
            <a:r>
              <a:rPr lang="de-DE" sz="3557" dirty="0">
                <a:solidFill>
                  <a:srgbClr val="0066A1"/>
                </a:solidFill>
                <a:latin typeface="Arial Narrow" panose="020B0606020202030204" pitchFamily="34" charset="0"/>
              </a:rPr>
              <a:t>BEREITGESTELLTES ROHWASSER</a:t>
            </a:r>
          </a:p>
        </p:txBody>
      </p:sp>
      <p:sp>
        <p:nvSpPr>
          <p:cNvPr id="11" name="Textfeld 10">
            <a:extLst>
              <a:ext uri="{FF2B5EF4-FFF2-40B4-BE49-F238E27FC236}">
                <a16:creationId xmlns:a16="http://schemas.microsoft.com/office/drawing/2014/main" id="{F6C40275-BA90-4225-B60D-19B0ACC82FF2}"/>
              </a:ext>
            </a:extLst>
          </p:cNvPr>
          <p:cNvSpPr txBox="1"/>
          <p:nvPr userDrawn="1"/>
        </p:nvSpPr>
        <p:spPr>
          <a:xfrm>
            <a:off x="12072798" y="5078488"/>
            <a:ext cx="6963257" cy="2008114"/>
          </a:xfrm>
          <a:prstGeom prst="rect">
            <a:avLst/>
          </a:prstGeom>
          <a:noFill/>
        </p:spPr>
        <p:txBody>
          <a:bodyPr wrap="square" rtlCol="0">
            <a:spAutoFit/>
          </a:bodyPr>
          <a:lstStyle/>
          <a:p>
            <a:pPr algn="ctr"/>
            <a:r>
              <a:rPr lang="de-DE" sz="8892" b="1" dirty="0">
                <a:solidFill>
                  <a:srgbClr val="0066A1"/>
                </a:solidFill>
                <a:latin typeface="Arial Narrow" panose="020B0606020202030204" pitchFamily="34" charset="0"/>
              </a:rPr>
              <a:t>66 Mio. m3</a:t>
            </a:r>
          </a:p>
          <a:p>
            <a:pPr algn="ctr"/>
            <a:r>
              <a:rPr lang="de-DE" sz="3557" dirty="0">
                <a:solidFill>
                  <a:srgbClr val="0066A1"/>
                </a:solidFill>
                <a:latin typeface="Arial Narrow" panose="020B0606020202030204" pitchFamily="34" charset="0"/>
              </a:rPr>
              <a:t>BEREITGESTELLTES TRINKWASSER</a:t>
            </a:r>
          </a:p>
        </p:txBody>
      </p:sp>
      <p:sp>
        <p:nvSpPr>
          <p:cNvPr id="12" name="Textfeld 11">
            <a:extLst>
              <a:ext uri="{FF2B5EF4-FFF2-40B4-BE49-F238E27FC236}">
                <a16:creationId xmlns:a16="http://schemas.microsoft.com/office/drawing/2014/main" id="{EB524432-B302-4E9A-A1ED-A2618B6BA45C}"/>
              </a:ext>
            </a:extLst>
          </p:cNvPr>
          <p:cNvSpPr txBox="1"/>
          <p:nvPr userDrawn="1"/>
        </p:nvSpPr>
        <p:spPr>
          <a:xfrm>
            <a:off x="5697331" y="8975258"/>
            <a:ext cx="3460327" cy="2418547"/>
          </a:xfrm>
          <a:prstGeom prst="rect">
            <a:avLst/>
          </a:prstGeom>
          <a:noFill/>
        </p:spPr>
        <p:txBody>
          <a:bodyPr wrap="square" rtlCol="0">
            <a:spAutoFit/>
          </a:bodyPr>
          <a:lstStyle/>
          <a:p>
            <a:pPr algn="ctr"/>
            <a:r>
              <a:rPr lang="de-DE" sz="8892" b="1" dirty="0">
                <a:solidFill>
                  <a:srgbClr val="40B445"/>
                </a:solidFill>
                <a:latin typeface="Arial Narrow" panose="020B0606020202030204" pitchFamily="34" charset="0"/>
              </a:rPr>
              <a:t>32</a:t>
            </a:r>
          </a:p>
          <a:p>
            <a:pPr algn="ctr"/>
            <a:r>
              <a:rPr lang="de-DE" sz="3112" dirty="0">
                <a:solidFill>
                  <a:srgbClr val="40B445"/>
                </a:solidFill>
                <a:latin typeface="Arial Narrow" panose="020B0606020202030204" pitchFamily="34" charset="0"/>
              </a:rPr>
              <a:t>BEWIRTSCHAFTETE TALSPERREN</a:t>
            </a:r>
          </a:p>
        </p:txBody>
      </p:sp>
      <p:sp>
        <p:nvSpPr>
          <p:cNvPr id="13" name="Textfeld 12">
            <a:extLst>
              <a:ext uri="{FF2B5EF4-FFF2-40B4-BE49-F238E27FC236}">
                <a16:creationId xmlns:a16="http://schemas.microsoft.com/office/drawing/2014/main" id="{B4123767-FA8E-402D-AA4B-2F681454E5D9}"/>
              </a:ext>
            </a:extLst>
          </p:cNvPr>
          <p:cNvSpPr txBox="1"/>
          <p:nvPr userDrawn="1"/>
        </p:nvSpPr>
        <p:spPr>
          <a:xfrm>
            <a:off x="10088330" y="8821369"/>
            <a:ext cx="5522584" cy="2760628"/>
          </a:xfrm>
          <a:prstGeom prst="rect">
            <a:avLst/>
          </a:prstGeom>
          <a:noFill/>
        </p:spPr>
        <p:txBody>
          <a:bodyPr wrap="square" rtlCol="0">
            <a:spAutoFit/>
          </a:bodyPr>
          <a:lstStyle/>
          <a:p>
            <a:pPr algn="ctr"/>
            <a:r>
              <a:rPr lang="de-DE" sz="8003" b="1" dirty="0">
                <a:solidFill>
                  <a:srgbClr val="40B445"/>
                </a:solidFill>
                <a:latin typeface="Arial Narrow" panose="020B0606020202030204" pitchFamily="34" charset="0"/>
              </a:rPr>
              <a:t>17.672 km</a:t>
            </a:r>
          </a:p>
          <a:p>
            <a:pPr algn="ctr"/>
            <a:r>
              <a:rPr lang="de-DE" sz="3112" dirty="0">
                <a:solidFill>
                  <a:srgbClr val="40B445"/>
                </a:solidFill>
                <a:latin typeface="Arial Narrow" panose="020B0606020202030204" pitchFamily="34" charset="0"/>
              </a:rPr>
              <a:t>BETREUTE FLIESSGEWÄSSER</a:t>
            </a:r>
          </a:p>
          <a:p>
            <a:pPr algn="ctr"/>
            <a:r>
              <a:rPr lang="de-DE" sz="3112" dirty="0">
                <a:solidFill>
                  <a:srgbClr val="40B445"/>
                </a:solidFill>
                <a:latin typeface="Arial Narrow" panose="020B0606020202030204" pitchFamily="34" charset="0"/>
              </a:rPr>
              <a:t>(WRRL BERICHTSPFLICHTIGTE </a:t>
            </a:r>
          </a:p>
          <a:p>
            <a:pPr algn="ctr"/>
            <a:r>
              <a:rPr lang="de-DE" sz="3112" dirty="0">
                <a:solidFill>
                  <a:srgbClr val="40B445"/>
                </a:solidFill>
                <a:latin typeface="Arial Narrow" panose="020B0606020202030204" pitchFamily="34" charset="0"/>
              </a:rPr>
              <a:t>UND NICHT BERÜCKSICHTIGTE)</a:t>
            </a:r>
          </a:p>
        </p:txBody>
      </p:sp>
      <p:sp>
        <p:nvSpPr>
          <p:cNvPr id="14" name="Textfeld 13">
            <a:extLst>
              <a:ext uri="{FF2B5EF4-FFF2-40B4-BE49-F238E27FC236}">
                <a16:creationId xmlns:a16="http://schemas.microsoft.com/office/drawing/2014/main" id="{676896FA-121A-44AE-AFAA-7DCB5879375A}"/>
              </a:ext>
            </a:extLst>
          </p:cNvPr>
          <p:cNvSpPr txBox="1"/>
          <p:nvPr userDrawn="1"/>
        </p:nvSpPr>
        <p:spPr>
          <a:xfrm>
            <a:off x="16742499" y="9421580"/>
            <a:ext cx="6675485" cy="2008114"/>
          </a:xfrm>
          <a:prstGeom prst="rect">
            <a:avLst/>
          </a:prstGeom>
          <a:noFill/>
        </p:spPr>
        <p:txBody>
          <a:bodyPr wrap="square" rtlCol="0">
            <a:spAutoFit/>
          </a:bodyPr>
          <a:lstStyle/>
          <a:p>
            <a:pPr algn="ctr"/>
            <a:r>
              <a:rPr lang="de-DE" sz="8892" b="1" dirty="0">
                <a:solidFill>
                  <a:srgbClr val="0066A1"/>
                </a:solidFill>
                <a:latin typeface="Arial Narrow" panose="020B0606020202030204" pitchFamily="34" charset="0"/>
              </a:rPr>
              <a:t>99 Mio. m3</a:t>
            </a:r>
          </a:p>
          <a:p>
            <a:pPr algn="ctr"/>
            <a:r>
              <a:rPr lang="de-DE" sz="3557" dirty="0">
                <a:solidFill>
                  <a:srgbClr val="0066A1"/>
                </a:solidFill>
                <a:latin typeface="Arial Narrow" panose="020B0606020202030204" pitchFamily="34" charset="0"/>
              </a:rPr>
              <a:t>TRINKWASSERSPEICHERVOLUMEN</a:t>
            </a:r>
          </a:p>
        </p:txBody>
      </p:sp>
      <p:sp>
        <p:nvSpPr>
          <p:cNvPr id="15" name="Textfeld 14">
            <a:extLst>
              <a:ext uri="{FF2B5EF4-FFF2-40B4-BE49-F238E27FC236}">
                <a16:creationId xmlns:a16="http://schemas.microsoft.com/office/drawing/2014/main" id="{3181478D-95D6-49E8-95B8-80E32B05762E}"/>
              </a:ext>
            </a:extLst>
          </p:cNvPr>
          <p:cNvSpPr txBox="1"/>
          <p:nvPr userDrawn="1"/>
        </p:nvSpPr>
        <p:spPr>
          <a:xfrm>
            <a:off x="7358738" y="2205632"/>
            <a:ext cx="4722211" cy="1392241"/>
          </a:xfrm>
          <a:prstGeom prst="rect">
            <a:avLst/>
          </a:prstGeom>
          <a:noFill/>
        </p:spPr>
        <p:txBody>
          <a:bodyPr wrap="square" rtlCol="0">
            <a:spAutoFit/>
          </a:bodyPr>
          <a:lstStyle/>
          <a:p>
            <a:pPr algn="ctr"/>
            <a:r>
              <a:rPr lang="de-DE" sz="5335" b="1" dirty="0">
                <a:solidFill>
                  <a:srgbClr val="7FC3E6"/>
                </a:solidFill>
                <a:latin typeface="Arial Narrow" panose="020B0606020202030204" pitchFamily="34" charset="0"/>
              </a:rPr>
              <a:t>1.535 Mio./a</a:t>
            </a:r>
          </a:p>
          <a:p>
            <a:pPr algn="ctr"/>
            <a:r>
              <a:rPr lang="de-DE" sz="3112" dirty="0">
                <a:solidFill>
                  <a:srgbClr val="7FC3E6"/>
                </a:solidFill>
                <a:latin typeface="Arial Narrow" panose="020B0606020202030204" pitchFamily="34" charset="0"/>
              </a:rPr>
              <a:t>UMSATZERLÖSE 2022</a:t>
            </a:r>
          </a:p>
        </p:txBody>
      </p:sp>
      <p:sp>
        <p:nvSpPr>
          <p:cNvPr id="16" name="Textplatzhalter 5">
            <a:extLst>
              <a:ext uri="{FF2B5EF4-FFF2-40B4-BE49-F238E27FC236}">
                <a16:creationId xmlns:a16="http://schemas.microsoft.com/office/drawing/2014/main" id="{E374E209-2C0D-4F1F-A6B5-7476F1B66C6E}"/>
              </a:ext>
            </a:extLst>
          </p:cNvPr>
          <p:cNvSpPr>
            <a:spLocks noGrp="1" noChangeAspect="1"/>
          </p:cNvSpPr>
          <p:nvPr>
            <p:ph type="body" sz="quarter" idx="13"/>
          </p:nvPr>
        </p:nvSpPr>
        <p:spPr>
          <a:xfrm>
            <a:off x="10979799" y="694805"/>
            <a:ext cx="12279286" cy="534168"/>
          </a:xfrm>
          <a:prstGeom prst="rect">
            <a:avLst/>
          </a:prstGeom>
        </p:spPr>
        <p:txBody>
          <a:bodyPr/>
          <a:lstStyle>
            <a:lvl1pPr algn="r">
              <a:buNone/>
              <a:defRPr sz="3557"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Textmasterformate durch Klicken bearbeiten</a:t>
            </a:r>
          </a:p>
        </p:txBody>
      </p:sp>
      <p:sp>
        <p:nvSpPr>
          <p:cNvPr id="17" name="Textfeld 16">
            <a:extLst>
              <a:ext uri="{FF2B5EF4-FFF2-40B4-BE49-F238E27FC236}">
                <a16:creationId xmlns:a16="http://schemas.microsoft.com/office/drawing/2014/main" id="{A04BF396-BFA3-42CB-9A72-08B466CBF4A9}"/>
              </a:ext>
            </a:extLst>
          </p:cNvPr>
          <p:cNvSpPr txBox="1"/>
          <p:nvPr userDrawn="1"/>
        </p:nvSpPr>
        <p:spPr>
          <a:xfrm>
            <a:off x="264682" y="8423299"/>
            <a:ext cx="4722211" cy="2281715"/>
          </a:xfrm>
          <a:prstGeom prst="rect">
            <a:avLst/>
          </a:prstGeom>
          <a:noFill/>
        </p:spPr>
        <p:txBody>
          <a:bodyPr wrap="square" rtlCol="0">
            <a:spAutoFit/>
          </a:bodyPr>
          <a:lstStyle/>
          <a:p>
            <a:pPr algn="ctr"/>
            <a:r>
              <a:rPr lang="de-DE" sz="8003" b="1" dirty="0">
                <a:solidFill>
                  <a:srgbClr val="7FC3E6"/>
                </a:solidFill>
                <a:latin typeface="Arial Narrow" panose="020B0606020202030204" pitchFamily="34" charset="0"/>
              </a:rPr>
              <a:t>1.799</a:t>
            </a:r>
          </a:p>
          <a:p>
            <a:pPr algn="ctr"/>
            <a:r>
              <a:rPr lang="de-DE" sz="3112" dirty="0">
                <a:solidFill>
                  <a:srgbClr val="7FC3E6"/>
                </a:solidFill>
                <a:latin typeface="Arial Narrow" panose="020B0606020202030204" pitchFamily="34" charset="0"/>
              </a:rPr>
              <a:t>NIEDERSCHLAGSWASSER-BEHANDLUNGSANLAGEN</a:t>
            </a:r>
          </a:p>
        </p:txBody>
      </p:sp>
    </p:spTree>
    <p:extLst>
      <p:ext uri="{BB962C8B-B14F-4D97-AF65-F5344CB8AC3E}">
        <p14:creationId xmlns:p14="http://schemas.microsoft.com/office/powerpoint/2010/main" val="27101997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41C8E7-20FD-4122-9BB1-E16977094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78" b="12166"/>
          <a:stretch/>
        </p:blipFill>
        <p:spPr>
          <a:xfrm>
            <a:off x="-10221" y="1846933"/>
            <a:ext cx="23720425" cy="9433048"/>
          </a:xfrm>
          <a:prstGeom prst="rect">
            <a:avLst/>
          </a:prstGeom>
        </p:spPr>
      </p:pic>
      <p:sp>
        <p:nvSpPr>
          <p:cNvPr id="5" name="Textfeld 1">
            <a:extLst>
              <a:ext uri="{FF2B5EF4-FFF2-40B4-BE49-F238E27FC236}">
                <a16:creationId xmlns:a16="http://schemas.microsoft.com/office/drawing/2014/main" id="{30912741-8DF8-49D8-8DB4-2E03F04EB1A8}"/>
              </a:ext>
            </a:extLst>
          </p:cNvPr>
          <p:cNvSpPr txBox="1">
            <a:spLocks noChangeArrowheads="1"/>
          </p:cNvSpPr>
          <p:nvPr userDrawn="1"/>
        </p:nvSpPr>
        <p:spPr bwMode="auto">
          <a:xfrm>
            <a:off x="13012340" y="-13661"/>
            <a:ext cx="9843989" cy="13708689"/>
          </a:xfrm>
          <a:prstGeom prst="rect">
            <a:avLst/>
          </a:prstGeom>
          <a:solidFill>
            <a:srgbClr val="C1DEB0">
              <a:alpha val="60000"/>
            </a:srgbClr>
          </a:solidFill>
          <a:ln>
            <a:noFill/>
          </a:ln>
          <a:extLst/>
        </p:spPr>
        <p:txBody>
          <a:bodyPr wrap="square">
            <a:spAutoFit/>
          </a:bodyPr>
          <a:lstStyle/>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557" b="1" dirty="0">
              <a:solidFill>
                <a:srgbClr val="0062A1"/>
              </a:solidFill>
              <a:latin typeface="Arial Narrow" panose="020B0606020202030204" pitchFamily="34" charset="0"/>
            </a:endParaRPr>
          </a:p>
          <a:p>
            <a:pPr algn="ctr"/>
            <a:endParaRPr lang="de-DE" altLang="de-DE" sz="3112" b="1" dirty="0">
              <a:solidFill>
                <a:srgbClr val="0062A1"/>
              </a:solidFill>
              <a:latin typeface="Arial Narrow" panose="020B0606020202030204" pitchFamily="34" charset="0"/>
            </a:endParaRPr>
          </a:p>
        </p:txBody>
      </p:sp>
      <p:sp>
        <p:nvSpPr>
          <p:cNvPr id="8" name="Textplatzhalter 5">
            <a:extLst>
              <a:ext uri="{FF2B5EF4-FFF2-40B4-BE49-F238E27FC236}">
                <a16:creationId xmlns:a16="http://schemas.microsoft.com/office/drawing/2014/main" id="{6915B247-35C8-4731-922D-8C310FBA5E6D}"/>
              </a:ext>
            </a:extLst>
          </p:cNvPr>
          <p:cNvSpPr>
            <a:spLocks noGrp="1" noChangeAspect="1"/>
          </p:cNvSpPr>
          <p:nvPr>
            <p:ph type="body" sz="quarter" idx="13" hasCustomPrompt="1"/>
          </p:nvPr>
        </p:nvSpPr>
        <p:spPr>
          <a:xfrm>
            <a:off x="13253814" y="642609"/>
            <a:ext cx="9361040" cy="674449"/>
          </a:xfrm>
          <a:prstGeom prst="rect">
            <a:avLst/>
          </a:prstGeom>
        </p:spPr>
        <p:txBody>
          <a:bodyPr/>
          <a:lstStyle>
            <a:lvl1pPr algn="ctr">
              <a:buNone/>
              <a:defRPr sz="4800" b="1" i="0" cap="all" baseline="0">
                <a:solidFill>
                  <a:srgbClr val="0062A1"/>
                </a:solidFill>
                <a:latin typeface="Arial Narrow" pitchFamily="34" charset="0"/>
              </a:defRPr>
            </a:lvl1pPr>
            <a:lvl2pPr marL="0" indent="0">
              <a:buFont typeface="Arial" pitchFamily="34" charset="0"/>
              <a:buNone/>
              <a:defRPr sz="3112" i="1">
                <a:solidFill>
                  <a:schemeClr val="tx1">
                    <a:lumMod val="50000"/>
                    <a:lumOff val="50000"/>
                  </a:schemeClr>
                </a:solidFill>
                <a:latin typeface="Arial Narrow" pitchFamily="34" charset="0"/>
              </a:defRPr>
            </a:lvl2pPr>
            <a:lvl3pPr marL="314088" indent="-8823">
              <a:buNone/>
              <a:defRPr sz="2668" i="1">
                <a:solidFill>
                  <a:schemeClr val="tx1">
                    <a:lumMod val="50000"/>
                    <a:lumOff val="50000"/>
                  </a:schemeClr>
                </a:solidFill>
                <a:latin typeface="Arial Narrow" pitchFamily="34" charset="0"/>
              </a:defRPr>
            </a:lvl3pPr>
            <a:lvl4pPr>
              <a:defRPr i="1">
                <a:solidFill>
                  <a:schemeClr val="tx1">
                    <a:lumMod val="50000"/>
                    <a:lumOff val="50000"/>
                  </a:schemeClr>
                </a:solidFill>
                <a:latin typeface="Arial Narrow" pitchFamily="34" charset="0"/>
              </a:defRPr>
            </a:lvl4pPr>
            <a:lvl5pPr>
              <a:defRPr i="1">
                <a:solidFill>
                  <a:schemeClr val="tx1">
                    <a:lumMod val="50000"/>
                    <a:lumOff val="50000"/>
                  </a:schemeClr>
                </a:solidFill>
                <a:latin typeface="Arial Narrow" pitchFamily="34" charset="0"/>
              </a:defRPr>
            </a:lvl5pPr>
          </a:lstStyle>
          <a:p>
            <a:pPr lvl="0"/>
            <a:r>
              <a:rPr lang="de-DE" dirty="0"/>
              <a:t>Lassen sie uns gerne ins Gespräch kommen!</a:t>
            </a:r>
          </a:p>
        </p:txBody>
      </p:sp>
      <p:sp>
        <p:nvSpPr>
          <p:cNvPr id="9" name="Textplatzhalter 7">
            <a:extLst>
              <a:ext uri="{FF2B5EF4-FFF2-40B4-BE49-F238E27FC236}">
                <a16:creationId xmlns:a16="http://schemas.microsoft.com/office/drawing/2014/main" id="{6BC051C5-CF4F-4D81-9608-DF6D86AE051E}"/>
              </a:ext>
            </a:extLst>
          </p:cNvPr>
          <p:cNvSpPr>
            <a:spLocks noGrp="1" noChangeAspect="1"/>
          </p:cNvSpPr>
          <p:nvPr>
            <p:ph type="body" sz="quarter" idx="14"/>
          </p:nvPr>
        </p:nvSpPr>
        <p:spPr>
          <a:xfrm>
            <a:off x="14020452" y="10083944"/>
            <a:ext cx="8496944" cy="3451824"/>
          </a:xfrm>
          <a:prstGeom prst="rect">
            <a:avLst/>
          </a:prstGeom>
        </p:spPr>
        <p:txBody>
          <a:bodyPr/>
          <a:lstStyle>
            <a:lvl1pPr marL="0" indent="0" algn="ctr">
              <a:buNone/>
              <a:defRPr sz="3112" b="1" i="0">
                <a:solidFill>
                  <a:srgbClr val="0062A1"/>
                </a:solidFill>
                <a:latin typeface="Arial Narrow" pitchFamily="34" charset="0"/>
              </a:defRPr>
            </a:lvl1pPr>
            <a:lvl2pPr marL="0" indent="0">
              <a:buNone/>
              <a:defRPr sz="3112" i="1">
                <a:solidFill>
                  <a:schemeClr val="tx1">
                    <a:lumMod val="50000"/>
                    <a:lumOff val="50000"/>
                  </a:schemeClr>
                </a:solidFill>
                <a:latin typeface="Arial Narrow" pitchFamily="34" charset="0"/>
              </a:defRPr>
            </a:lvl2pPr>
            <a:lvl3pPr marL="0" indent="0">
              <a:buNone/>
              <a:defRPr sz="3112" i="1">
                <a:solidFill>
                  <a:schemeClr val="tx1">
                    <a:lumMod val="50000"/>
                    <a:lumOff val="50000"/>
                  </a:schemeClr>
                </a:solidFill>
                <a:latin typeface="Arial Narrow" pitchFamily="34" charset="0"/>
              </a:defRPr>
            </a:lvl3pPr>
            <a:lvl4pPr marL="0" indent="0">
              <a:buNone/>
              <a:defRPr sz="3112" i="1">
                <a:solidFill>
                  <a:schemeClr val="tx1">
                    <a:lumMod val="50000"/>
                    <a:lumOff val="50000"/>
                  </a:schemeClr>
                </a:solidFill>
                <a:latin typeface="Arial Narrow" pitchFamily="34" charset="0"/>
              </a:defRPr>
            </a:lvl4pPr>
            <a:lvl5pPr marL="0" indent="0">
              <a:buNone/>
              <a:defRPr sz="3112" i="1">
                <a:solidFill>
                  <a:schemeClr val="tx1">
                    <a:lumMod val="50000"/>
                    <a:lumOff val="50000"/>
                  </a:schemeClr>
                </a:solidFill>
                <a:latin typeface="Arial Narrow" pitchFamily="34" charset="0"/>
              </a:defRPr>
            </a:lvl5pPr>
          </a:lstStyle>
          <a:p>
            <a:pPr lvl="0"/>
            <a:endParaRPr lang="de-DE" dirty="0"/>
          </a:p>
          <a:p>
            <a:pPr lvl="0"/>
            <a:r>
              <a:rPr lang="de-DE" dirty="0"/>
              <a:t>Jennifer Schäfer-Sack</a:t>
            </a:r>
          </a:p>
          <a:p>
            <a:pPr lvl="0"/>
            <a:r>
              <a:rPr lang="de-DE" dirty="0"/>
              <a:t>Arbeitsgemeinschaft der Wasserwirtschaftsverbände in NRW</a:t>
            </a:r>
          </a:p>
          <a:p>
            <a:pPr lvl="0"/>
            <a:r>
              <a:rPr lang="de-DE" dirty="0"/>
              <a:t>j.schaefer-sack@agw-nw.de</a:t>
            </a:r>
          </a:p>
        </p:txBody>
      </p:sp>
      <p:pic>
        <p:nvPicPr>
          <p:cNvPr id="3" name="Grafik 2">
            <a:extLst>
              <a:ext uri="{FF2B5EF4-FFF2-40B4-BE49-F238E27FC236}">
                <a16:creationId xmlns:a16="http://schemas.microsoft.com/office/drawing/2014/main" id="{F411E3D0-4FA7-47D2-B41C-08ACDAEBDB00}"/>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t="10532"/>
          <a:stretch/>
        </p:blipFill>
        <p:spPr>
          <a:xfrm flipH="1">
            <a:off x="15892660" y="3374469"/>
            <a:ext cx="4752528" cy="6377975"/>
          </a:xfrm>
          <a:prstGeom prst="rect">
            <a:avLst/>
          </a:prstGeom>
        </p:spPr>
      </p:pic>
    </p:spTree>
    <p:extLst>
      <p:ext uri="{BB962C8B-B14F-4D97-AF65-F5344CB8AC3E}">
        <p14:creationId xmlns:p14="http://schemas.microsoft.com/office/powerpoint/2010/main" val="4285939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932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111" name="Rectangle 15"/>
          <p:cNvSpPr>
            <a:spLocks noGrp="1" noChangeArrowheads="1"/>
          </p:cNvSpPr>
          <p:nvPr>
            <p:ph type="ctrTitle" sz="quarter"/>
          </p:nvPr>
        </p:nvSpPr>
        <p:spPr>
          <a:xfrm>
            <a:off x="1214864" y="6686912"/>
            <a:ext cx="21290729" cy="1210011"/>
          </a:xfrm>
        </p:spPr>
        <p:txBody>
          <a:bodyPr lIns="91440" tIns="45720" rIns="91440" bIns="45720"/>
          <a:lstStyle>
            <a:lvl1pPr>
              <a:defRPr sz="7263"/>
            </a:lvl1pPr>
          </a:lstStyle>
          <a:p>
            <a:pPr lvl="0"/>
            <a:r>
              <a:rPr lang="de-DE" altLang="de-DE" noProof="0" dirty="0"/>
              <a:t>Titelmasterformat durch Klicken bearbeiten</a:t>
            </a:r>
          </a:p>
        </p:txBody>
      </p:sp>
      <p:sp>
        <p:nvSpPr>
          <p:cNvPr id="4112" name="Rectangle 16"/>
          <p:cNvSpPr>
            <a:spLocks noGrp="1" noChangeArrowheads="1"/>
          </p:cNvSpPr>
          <p:nvPr>
            <p:ph type="subTitle" sz="quarter" idx="1"/>
          </p:nvPr>
        </p:nvSpPr>
        <p:spPr>
          <a:xfrm>
            <a:off x="1214864" y="7792656"/>
            <a:ext cx="21290729" cy="4623697"/>
          </a:xfrm>
        </p:spPr>
        <p:txBody>
          <a:bodyPr lIns="91440" tIns="45720" rIns="91440" bIns="45720"/>
          <a:lstStyle>
            <a:lvl1pPr marL="0" indent="0">
              <a:spcBef>
                <a:spcPct val="0"/>
              </a:spcBef>
              <a:buFont typeface="Wingdings" pitchFamily="2" charset="2"/>
              <a:buNone/>
              <a:defRPr sz="7263"/>
            </a:lvl1pPr>
          </a:lstStyle>
          <a:p>
            <a:pPr lvl="0"/>
            <a:r>
              <a:rPr lang="de-DE" altLang="de-DE" noProof="0" dirty="0"/>
              <a:t>Formatvorlage des Untertitelmasters durch Klicken bearbeiten</a:t>
            </a: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 y="6356281"/>
            <a:ext cx="23720425" cy="31518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77289" y="1084218"/>
            <a:ext cx="5417077" cy="1117318"/>
          </a:xfrm>
          <a:prstGeom prst="rect">
            <a:avLst/>
          </a:prstGeom>
        </p:spPr>
      </p:pic>
    </p:spTree>
    <p:extLst>
      <p:ext uri="{BB962C8B-B14F-4D97-AF65-F5344CB8AC3E}">
        <p14:creationId xmlns:p14="http://schemas.microsoft.com/office/powerpoint/2010/main" val="39554147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812040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5.emf"/><Relationship Id="rId2" Type="http://schemas.openxmlformats.org/officeDocument/2006/relationships/slideLayout" Target="../slideLayouts/slideLayout9.xml"/><Relationship Id="rId16" Type="http://schemas.openxmlformats.org/officeDocument/2006/relationships/oleObject" Target="../embeddings/oleObject1.bin"/><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1.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67" r:id="rId1"/>
    <p:sldLayoutId id="2147484168" r:id="rId2"/>
    <p:sldLayoutId id="2147484166" r:id="rId3"/>
    <p:sldLayoutId id="2147484154" r:id="rId4"/>
    <p:sldLayoutId id="2147484169" r:id="rId5"/>
    <p:sldLayoutId id="2147484170" r:id="rId6"/>
    <p:sldLayoutId id="2147484184" r:id="rId7"/>
  </p:sldLayoutIdLst>
  <p:transition>
    <p:fade/>
  </p:transition>
  <p:txStyles>
    <p:titleStyle>
      <a:lvl1pPr algn="ctr" defTabSz="2202140" rtl="0" eaLnBrk="0" fontAlgn="base" hangingPunct="0">
        <a:spcBef>
          <a:spcPct val="0"/>
        </a:spcBef>
        <a:spcAft>
          <a:spcPct val="0"/>
        </a:spcAft>
        <a:defRPr sz="10559" kern="1200">
          <a:solidFill>
            <a:schemeClr val="tx1"/>
          </a:solidFill>
          <a:latin typeface="+mj-lt"/>
          <a:ea typeface="+mj-ea"/>
          <a:cs typeface="+mj-cs"/>
        </a:defRPr>
      </a:lvl1pPr>
      <a:lvl2pPr algn="ctr" defTabSz="2202140" rtl="0" eaLnBrk="0" fontAlgn="base" hangingPunct="0">
        <a:spcBef>
          <a:spcPct val="0"/>
        </a:spcBef>
        <a:spcAft>
          <a:spcPct val="0"/>
        </a:spcAft>
        <a:defRPr sz="10559">
          <a:solidFill>
            <a:schemeClr val="tx1"/>
          </a:solidFill>
          <a:latin typeface="Calibri" pitchFamily="34" charset="0"/>
        </a:defRPr>
      </a:lvl2pPr>
      <a:lvl3pPr algn="ctr" defTabSz="2202140" rtl="0" eaLnBrk="0" fontAlgn="base" hangingPunct="0">
        <a:spcBef>
          <a:spcPct val="0"/>
        </a:spcBef>
        <a:spcAft>
          <a:spcPct val="0"/>
        </a:spcAft>
        <a:defRPr sz="10559">
          <a:solidFill>
            <a:schemeClr val="tx1"/>
          </a:solidFill>
          <a:latin typeface="Calibri" pitchFamily="34" charset="0"/>
        </a:defRPr>
      </a:lvl3pPr>
      <a:lvl4pPr algn="ctr" defTabSz="2202140" rtl="0" eaLnBrk="0" fontAlgn="base" hangingPunct="0">
        <a:spcBef>
          <a:spcPct val="0"/>
        </a:spcBef>
        <a:spcAft>
          <a:spcPct val="0"/>
        </a:spcAft>
        <a:defRPr sz="10559">
          <a:solidFill>
            <a:schemeClr val="tx1"/>
          </a:solidFill>
          <a:latin typeface="Calibri" pitchFamily="34" charset="0"/>
        </a:defRPr>
      </a:lvl4pPr>
      <a:lvl5pPr algn="ctr" defTabSz="2202140" rtl="0" eaLnBrk="0" fontAlgn="base" hangingPunct="0">
        <a:spcBef>
          <a:spcPct val="0"/>
        </a:spcBef>
        <a:spcAft>
          <a:spcPct val="0"/>
        </a:spcAft>
        <a:defRPr sz="10559">
          <a:solidFill>
            <a:schemeClr val="tx1"/>
          </a:solidFill>
          <a:latin typeface="Calibri" pitchFamily="34" charset="0"/>
        </a:defRPr>
      </a:lvl5pPr>
      <a:lvl6pPr marL="508187" algn="ctr" defTabSz="2202140" rtl="0" fontAlgn="base">
        <a:spcBef>
          <a:spcPct val="0"/>
        </a:spcBef>
        <a:spcAft>
          <a:spcPct val="0"/>
        </a:spcAft>
        <a:defRPr sz="10559">
          <a:solidFill>
            <a:schemeClr val="tx1"/>
          </a:solidFill>
          <a:latin typeface="Calibri" pitchFamily="34" charset="0"/>
        </a:defRPr>
      </a:lvl6pPr>
      <a:lvl7pPr marL="1016372" algn="ctr" defTabSz="2202140" rtl="0" fontAlgn="base">
        <a:spcBef>
          <a:spcPct val="0"/>
        </a:spcBef>
        <a:spcAft>
          <a:spcPct val="0"/>
        </a:spcAft>
        <a:defRPr sz="10559">
          <a:solidFill>
            <a:schemeClr val="tx1"/>
          </a:solidFill>
          <a:latin typeface="Calibri" pitchFamily="34" charset="0"/>
        </a:defRPr>
      </a:lvl7pPr>
      <a:lvl8pPr marL="1524558" algn="ctr" defTabSz="2202140" rtl="0" fontAlgn="base">
        <a:spcBef>
          <a:spcPct val="0"/>
        </a:spcBef>
        <a:spcAft>
          <a:spcPct val="0"/>
        </a:spcAft>
        <a:defRPr sz="10559">
          <a:solidFill>
            <a:schemeClr val="tx1"/>
          </a:solidFill>
          <a:latin typeface="Calibri" pitchFamily="34" charset="0"/>
        </a:defRPr>
      </a:lvl8pPr>
      <a:lvl9pPr marL="2032745" algn="ctr" defTabSz="2202140" rtl="0" fontAlgn="base">
        <a:spcBef>
          <a:spcPct val="0"/>
        </a:spcBef>
        <a:spcAft>
          <a:spcPct val="0"/>
        </a:spcAft>
        <a:defRPr sz="10559">
          <a:solidFill>
            <a:schemeClr val="tx1"/>
          </a:solidFill>
          <a:latin typeface="Calibri" pitchFamily="34" charset="0"/>
        </a:defRPr>
      </a:lvl9pPr>
    </p:titleStyle>
    <p:bodyStyle>
      <a:lvl1pPr marL="825802" indent="-825802" algn="l" defTabSz="2202140" rtl="0" eaLnBrk="0" fontAlgn="base" hangingPunct="0">
        <a:spcBef>
          <a:spcPct val="20000"/>
        </a:spcBef>
        <a:spcAft>
          <a:spcPct val="0"/>
        </a:spcAft>
        <a:buFont typeface="Arial" charset="0"/>
        <a:buChar char="•"/>
        <a:defRPr sz="7669" kern="1200">
          <a:solidFill>
            <a:schemeClr val="tx1"/>
          </a:solidFill>
          <a:latin typeface="+mn-lt"/>
          <a:ea typeface="+mn-ea"/>
          <a:cs typeface="+mn-cs"/>
        </a:defRPr>
      </a:lvl1pPr>
      <a:lvl2pPr marL="1789238" indent="-688169" algn="l" defTabSz="2202140" rtl="0" eaLnBrk="0" fontAlgn="base" hangingPunct="0">
        <a:spcBef>
          <a:spcPct val="20000"/>
        </a:spcBef>
        <a:spcAft>
          <a:spcPct val="0"/>
        </a:spcAft>
        <a:buFont typeface="Arial" charset="0"/>
        <a:buChar char="–"/>
        <a:defRPr sz="6780" kern="1200">
          <a:solidFill>
            <a:schemeClr val="tx1"/>
          </a:solidFill>
          <a:latin typeface="+mn-lt"/>
          <a:ea typeface="+mn-ea"/>
          <a:cs typeface="+mn-cs"/>
        </a:defRPr>
      </a:lvl2pPr>
      <a:lvl3pPr marL="2752675" indent="-550535" algn="l" defTabSz="2202140" rtl="0" eaLnBrk="0" fontAlgn="base" hangingPunct="0">
        <a:spcBef>
          <a:spcPct val="20000"/>
        </a:spcBef>
        <a:spcAft>
          <a:spcPct val="0"/>
        </a:spcAft>
        <a:buFont typeface="Arial" charset="0"/>
        <a:buChar char="•"/>
        <a:defRPr sz="5780" kern="1200">
          <a:solidFill>
            <a:schemeClr val="tx1"/>
          </a:solidFill>
          <a:latin typeface="+mn-lt"/>
          <a:ea typeface="+mn-ea"/>
          <a:cs typeface="+mn-cs"/>
        </a:defRPr>
      </a:lvl3pPr>
      <a:lvl4pPr marL="3853746" indent="-550535" algn="l" defTabSz="2202140" rtl="0" eaLnBrk="0" fontAlgn="base" hangingPunct="0">
        <a:spcBef>
          <a:spcPct val="20000"/>
        </a:spcBef>
        <a:spcAft>
          <a:spcPct val="0"/>
        </a:spcAft>
        <a:buFont typeface="Arial" charset="0"/>
        <a:buChar char="–"/>
        <a:defRPr sz="4779" kern="1200">
          <a:solidFill>
            <a:schemeClr val="tx1"/>
          </a:solidFill>
          <a:latin typeface="+mn-lt"/>
          <a:ea typeface="+mn-ea"/>
          <a:cs typeface="+mn-cs"/>
        </a:defRPr>
      </a:lvl4pPr>
      <a:lvl5pPr marL="4954816" indent="-550535" algn="l" defTabSz="2202140" rtl="0" eaLnBrk="0" fontAlgn="base" hangingPunct="0">
        <a:spcBef>
          <a:spcPct val="20000"/>
        </a:spcBef>
        <a:spcAft>
          <a:spcPct val="0"/>
        </a:spcAft>
        <a:buFont typeface="Arial" charset="0"/>
        <a:buChar char="»"/>
        <a:defRPr sz="4779" kern="1200">
          <a:solidFill>
            <a:schemeClr val="tx1"/>
          </a:solidFill>
          <a:latin typeface="+mn-lt"/>
          <a:ea typeface="+mn-ea"/>
          <a:cs typeface="+mn-cs"/>
        </a:defRPr>
      </a:lvl5pPr>
      <a:lvl6pPr marL="6057935"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6pPr>
      <a:lvl7pPr marL="7159377"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7pPr>
      <a:lvl8pPr marL="8260821"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8pPr>
      <a:lvl9pPr marL="9362263"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9pPr>
    </p:bodyStyle>
    <p:otherStyle>
      <a:defPPr>
        <a:defRPr lang="de-DE"/>
      </a:defPPr>
      <a:lvl1pPr marL="0" algn="l" defTabSz="2202886" rtl="0" eaLnBrk="1" latinLnBrk="0" hangingPunct="1">
        <a:defRPr sz="4335" kern="1200">
          <a:solidFill>
            <a:schemeClr val="tx1"/>
          </a:solidFill>
          <a:latin typeface="+mn-lt"/>
          <a:ea typeface="+mn-ea"/>
          <a:cs typeface="+mn-cs"/>
        </a:defRPr>
      </a:lvl1pPr>
      <a:lvl2pPr marL="1101442" algn="l" defTabSz="2202886" rtl="0" eaLnBrk="1" latinLnBrk="0" hangingPunct="1">
        <a:defRPr sz="4335" kern="1200">
          <a:solidFill>
            <a:schemeClr val="tx1"/>
          </a:solidFill>
          <a:latin typeface="+mn-lt"/>
          <a:ea typeface="+mn-ea"/>
          <a:cs typeface="+mn-cs"/>
        </a:defRPr>
      </a:lvl2pPr>
      <a:lvl3pPr marL="2202886" algn="l" defTabSz="2202886" rtl="0" eaLnBrk="1" latinLnBrk="0" hangingPunct="1">
        <a:defRPr sz="4335" kern="1200">
          <a:solidFill>
            <a:schemeClr val="tx1"/>
          </a:solidFill>
          <a:latin typeface="+mn-lt"/>
          <a:ea typeface="+mn-ea"/>
          <a:cs typeface="+mn-cs"/>
        </a:defRPr>
      </a:lvl3pPr>
      <a:lvl4pPr marL="3304328" algn="l" defTabSz="2202886" rtl="0" eaLnBrk="1" latinLnBrk="0" hangingPunct="1">
        <a:defRPr sz="4335" kern="1200">
          <a:solidFill>
            <a:schemeClr val="tx1"/>
          </a:solidFill>
          <a:latin typeface="+mn-lt"/>
          <a:ea typeface="+mn-ea"/>
          <a:cs typeface="+mn-cs"/>
        </a:defRPr>
      </a:lvl4pPr>
      <a:lvl5pPr marL="4405770" algn="l" defTabSz="2202886" rtl="0" eaLnBrk="1" latinLnBrk="0" hangingPunct="1">
        <a:defRPr sz="4335" kern="1200">
          <a:solidFill>
            <a:schemeClr val="tx1"/>
          </a:solidFill>
          <a:latin typeface="+mn-lt"/>
          <a:ea typeface="+mn-ea"/>
          <a:cs typeface="+mn-cs"/>
        </a:defRPr>
      </a:lvl5pPr>
      <a:lvl6pPr marL="5507214" algn="l" defTabSz="2202886" rtl="0" eaLnBrk="1" latinLnBrk="0" hangingPunct="1">
        <a:defRPr sz="4335" kern="1200">
          <a:solidFill>
            <a:schemeClr val="tx1"/>
          </a:solidFill>
          <a:latin typeface="+mn-lt"/>
          <a:ea typeface="+mn-ea"/>
          <a:cs typeface="+mn-cs"/>
        </a:defRPr>
      </a:lvl6pPr>
      <a:lvl7pPr marL="6608658" algn="l" defTabSz="2202886" rtl="0" eaLnBrk="1" latinLnBrk="0" hangingPunct="1">
        <a:defRPr sz="4335" kern="1200">
          <a:solidFill>
            <a:schemeClr val="tx1"/>
          </a:solidFill>
          <a:latin typeface="+mn-lt"/>
          <a:ea typeface="+mn-ea"/>
          <a:cs typeface="+mn-cs"/>
        </a:defRPr>
      </a:lvl7pPr>
      <a:lvl8pPr marL="7710100" algn="l" defTabSz="2202886" rtl="0" eaLnBrk="1" latinLnBrk="0" hangingPunct="1">
        <a:defRPr sz="4335" kern="1200">
          <a:solidFill>
            <a:schemeClr val="tx1"/>
          </a:solidFill>
          <a:latin typeface="+mn-lt"/>
          <a:ea typeface="+mn-ea"/>
          <a:cs typeface="+mn-cs"/>
        </a:defRPr>
      </a:lvl8pPr>
      <a:lvl9pPr marL="8811542" algn="l" defTabSz="2202886" rtl="0" eaLnBrk="1" latinLnBrk="0" hangingPunct="1">
        <a:defRPr sz="43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E0FACC7-05D6-4124-9B07-0793DADF5413}"/>
              </a:ext>
            </a:extLst>
          </p:cNvPr>
          <p:cNvGraphicFramePr>
            <a:graphicFrameLocks noChangeAspect="1"/>
          </p:cNvGraphicFramePr>
          <p:nvPr userDrawn="1">
            <p:custDataLst>
              <p:tags r:id="rId15"/>
            </p:custDataLst>
            <p:extLst/>
          </p:nvPr>
        </p:nvGraphicFramePr>
        <p:xfrm>
          <a:off x="4120" y="4120"/>
          <a:ext cx="4119" cy="4119"/>
        </p:xfrm>
        <a:graphic>
          <a:graphicData uri="http://schemas.openxmlformats.org/presentationml/2006/ole">
            <mc:AlternateContent xmlns:mc="http://schemas.openxmlformats.org/markup-compatibility/2006">
              <mc:Choice xmlns:v="urn:schemas-microsoft-com:vml" Requires="v">
                <p:oleObj spid="_x0000_s5127" name="think-cell Folie" r:id="rId16" imgW="426" imgH="428" progId="TCLayout.ActiveDocument.1">
                  <p:embed/>
                </p:oleObj>
              </mc:Choice>
              <mc:Fallback>
                <p:oleObj name="think-cell Folie" r:id="rId16" imgW="426" imgH="428" progId="TCLayout.ActiveDocument.1">
                  <p:embed/>
                  <p:pic>
                    <p:nvPicPr>
                      <p:cNvPr id="3" name="think-cell data - do not delete" hidden="1">
                        <a:extLst>
                          <a:ext uri="{FF2B5EF4-FFF2-40B4-BE49-F238E27FC236}">
                            <a16:creationId xmlns:a16="http://schemas.microsoft.com/office/drawing/2014/main" id="{FE0FACC7-05D6-4124-9B07-0793DADF5413}"/>
                          </a:ext>
                        </a:extLst>
                      </p:cNvPr>
                      <p:cNvPicPr/>
                      <p:nvPr/>
                    </p:nvPicPr>
                    <p:blipFill>
                      <a:blip r:embed="rId17"/>
                      <a:stretch>
                        <a:fillRect/>
                      </a:stretch>
                    </p:blipFill>
                    <p:spPr>
                      <a:xfrm>
                        <a:off x="4120" y="4120"/>
                        <a:ext cx="4119" cy="4119"/>
                      </a:xfrm>
                      <a:prstGeom prst="rect">
                        <a:avLst/>
                      </a:prstGeom>
                    </p:spPr>
                  </p:pic>
                </p:oleObj>
              </mc:Fallback>
            </mc:AlternateContent>
          </a:graphicData>
        </a:graphic>
      </p:graphicFrame>
      <p:sp>
        <p:nvSpPr>
          <p:cNvPr id="1038" name="Rectangle 14"/>
          <p:cNvSpPr>
            <a:spLocks noChangeArrowheads="1"/>
          </p:cNvSpPr>
          <p:nvPr/>
        </p:nvSpPr>
        <p:spPr bwMode="auto">
          <a:xfrm>
            <a:off x="0" y="2748700"/>
            <a:ext cx="23720425" cy="9339927"/>
          </a:xfrm>
          <a:prstGeom prst="rect">
            <a:avLst/>
          </a:prstGeom>
          <a:solidFill>
            <a:srgbClr val="E6F5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400050" indent="-40005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endParaRPr lang="de-DE" altLang="de-DE" sz="10117"/>
          </a:p>
        </p:txBody>
      </p:sp>
      <p:sp>
        <p:nvSpPr>
          <p:cNvPr id="1027" name="Rectangle 3"/>
          <p:cNvSpPr>
            <a:spLocks noGrp="1" noChangeArrowheads="1"/>
          </p:cNvSpPr>
          <p:nvPr>
            <p:ph type="body" idx="1"/>
          </p:nvPr>
        </p:nvSpPr>
        <p:spPr bwMode="auto">
          <a:xfrm>
            <a:off x="1400164" y="4429888"/>
            <a:ext cx="20920097" cy="742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p:txBody>
      </p:sp>
      <p:sp>
        <p:nvSpPr>
          <p:cNvPr id="1026" name="Rectangle 2"/>
          <p:cNvSpPr>
            <a:spLocks noGrp="1" noChangeArrowheads="1"/>
          </p:cNvSpPr>
          <p:nvPr>
            <p:ph type="title"/>
          </p:nvPr>
        </p:nvSpPr>
        <p:spPr bwMode="auto">
          <a:xfrm>
            <a:off x="1400164" y="2935500"/>
            <a:ext cx="20920097" cy="111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e-DE" altLang="de-DE" dirty="0"/>
              <a:t>Titelmasterformat durch Klicken bearbeiten</a:t>
            </a:r>
          </a:p>
        </p:txBody>
      </p:sp>
      <p:pic>
        <p:nvPicPr>
          <p:cNvPr id="6" name="Grafik 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277289" y="1084926"/>
            <a:ext cx="5417077" cy="1117318"/>
          </a:xfrm>
          <a:prstGeom prst="rect">
            <a:avLst/>
          </a:prstGeom>
        </p:spPr>
      </p:pic>
    </p:spTree>
    <p:extLst>
      <p:ext uri="{BB962C8B-B14F-4D97-AF65-F5344CB8AC3E}">
        <p14:creationId xmlns:p14="http://schemas.microsoft.com/office/powerpoint/2010/main" val="2998445305"/>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Lst>
  <p:transition/>
  <p:txStyles>
    <p:titleStyle>
      <a:lvl1pPr algn="l" rtl="0" fontAlgn="base">
        <a:spcBef>
          <a:spcPct val="0"/>
        </a:spcBef>
        <a:spcAft>
          <a:spcPct val="0"/>
        </a:spcAft>
        <a:defRPr sz="7263" b="1">
          <a:solidFill>
            <a:schemeClr val="tx1"/>
          </a:solidFill>
          <a:latin typeface="+mj-lt"/>
          <a:ea typeface="+mj-ea"/>
          <a:cs typeface="+mj-cs"/>
        </a:defRPr>
      </a:lvl1pPr>
      <a:lvl2pPr algn="l" rtl="0" fontAlgn="base">
        <a:spcBef>
          <a:spcPct val="0"/>
        </a:spcBef>
        <a:spcAft>
          <a:spcPct val="0"/>
        </a:spcAft>
        <a:defRPr sz="7263" b="1">
          <a:solidFill>
            <a:schemeClr val="tx1"/>
          </a:solidFill>
          <a:latin typeface="Arial" charset="0"/>
        </a:defRPr>
      </a:lvl2pPr>
      <a:lvl3pPr algn="l" rtl="0" fontAlgn="base">
        <a:spcBef>
          <a:spcPct val="0"/>
        </a:spcBef>
        <a:spcAft>
          <a:spcPct val="0"/>
        </a:spcAft>
        <a:defRPr sz="7263" b="1">
          <a:solidFill>
            <a:schemeClr val="tx1"/>
          </a:solidFill>
          <a:latin typeface="Arial" charset="0"/>
        </a:defRPr>
      </a:lvl3pPr>
      <a:lvl4pPr algn="l" rtl="0" fontAlgn="base">
        <a:spcBef>
          <a:spcPct val="0"/>
        </a:spcBef>
        <a:spcAft>
          <a:spcPct val="0"/>
        </a:spcAft>
        <a:defRPr sz="7263" b="1">
          <a:solidFill>
            <a:schemeClr val="tx1"/>
          </a:solidFill>
          <a:latin typeface="Arial" charset="0"/>
        </a:defRPr>
      </a:lvl4pPr>
      <a:lvl5pPr algn="l" rtl="0" fontAlgn="base">
        <a:spcBef>
          <a:spcPct val="0"/>
        </a:spcBef>
        <a:spcAft>
          <a:spcPct val="0"/>
        </a:spcAft>
        <a:defRPr sz="7263" b="1">
          <a:solidFill>
            <a:schemeClr val="tx1"/>
          </a:solidFill>
          <a:latin typeface="Arial" charset="0"/>
        </a:defRPr>
      </a:lvl5pPr>
      <a:lvl6pPr marL="1186023" algn="l" rtl="0" fontAlgn="base">
        <a:spcBef>
          <a:spcPct val="0"/>
        </a:spcBef>
        <a:spcAft>
          <a:spcPct val="0"/>
        </a:spcAft>
        <a:defRPr sz="7263" b="1">
          <a:solidFill>
            <a:schemeClr val="tx1"/>
          </a:solidFill>
          <a:latin typeface="Arial" charset="0"/>
        </a:defRPr>
      </a:lvl6pPr>
      <a:lvl7pPr marL="2372045" algn="l" rtl="0" fontAlgn="base">
        <a:spcBef>
          <a:spcPct val="0"/>
        </a:spcBef>
        <a:spcAft>
          <a:spcPct val="0"/>
        </a:spcAft>
        <a:defRPr sz="7263" b="1">
          <a:solidFill>
            <a:schemeClr val="tx1"/>
          </a:solidFill>
          <a:latin typeface="Arial" charset="0"/>
        </a:defRPr>
      </a:lvl7pPr>
      <a:lvl8pPr marL="3558068" algn="l" rtl="0" fontAlgn="base">
        <a:spcBef>
          <a:spcPct val="0"/>
        </a:spcBef>
        <a:spcAft>
          <a:spcPct val="0"/>
        </a:spcAft>
        <a:defRPr sz="7263" b="1">
          <a:solidFill>
            <a:schemeClr val="tx1"/>
          </a:solidFill>
          <a:latin typeface="Arial" charset="0"/>
        </a:defRPr>
      </a:lvl8pPr>
      <a:lvl9pPr marL="4744090" algn="l" rtl="0" fontAlgn="base">
        <a:spcBef>
          <a:spcPct val="0"/>
        </a:spcBef>
        <a:spcAft>
          <a:spcPct val="0"/>
        </a:spcAft>
        <a:defRPr sz="7263" b="1">
          <a:solidFill>
            <a:schemeClr val="tx1"/>
          </a:solidFill>
          <a:latin typeface="Arial" charset="0"/>
        </a:defRPr>
      </a:lvl9pPr>
    </p:titleStyle>
    <p:bodyStyle>
      <a:lvl1pPr marL="889517" indent="-889517" algn="l" rtl="0" fontAlgn="base">
        <a:spcBef>
          <a:spcPct val="20000"/>
        </a:spcBef>
        <a:spcAft>
          <a:spcPct val="0"/>
        </a:spcAft>
        <a:buFont typeface="Wingdings" pitchFamily="2" charset="2"/>
        <a:buChar char="§"/>
        <a:defRPr sz="6226">
          <a:solidFill>
            <a:schemeClr val="tx1"/>
          </a:solidFill>
          <a:latin typeface="+mn-lt"/>
          <a:ea typeface="+mn-ea"/>
          <a:cs typeface="+mn-cs"/>
        </a:defRPr>
      </a:lvl1pPr>
      <a:lvl2pPr marL="1927287" indent="-741264" algn="l" rtl="0" fontAlgn="base">
        <a:spcBef>
          <a:spcPct val="20000"/>
        </a:spcBef>
        <a:spcAft>
          <a:spcPct val="0"/>
        </a:spcAft>
        <a:buFont typeface="Wingdings" pitchFamily="2" charset="2"/>
        <a:buChar char="§"/>
        <a:defRPr sz="6226">
          <a:solidFill>
            <a:schemeClr val="tx1"/>
          </a:solidFill>
          <a:latin typeface="+mn-lt"/>
        </a:defRPr>
      </a:lvl2pPr>
      <a:lvl3pPr marL="2965056" indent="-593011" algn="l" rtl="0" fontAlgn="base">
        <a:spcBef>
          <a:spcPct val="20000"/>
        </a:spcBef>
        <a:spcAft>
          <a:spcPct val="0"/>
        </a:spcAft>
        <a:buFont typeface="Wingdings" pitchFamily="2" charset="2"/>
        <a:buChar char="§"/>
        <a:defRPr sz="6226">
          <a:solidFill>
            <a:schemeClr val="tx1"/>
          </a:solidFill>
          <a:latin typeface="+mn-lt"/>
        </a:defRPr>
      </a:lvl3pPr>
      <a:lvl4pPr marL="4151079" indent="-593011" algn="l" rtl="0" fontAlgn="base">
        <a:spcBef>
          <a:spcPct val="20000"/>
        </a:spcBef>
        <a:spcAft>
          <a:spcPct val="0"/>
        </a:spcAft>
        <a:buChar char="–"/>
        <a:defRPr sz="5188">
          <a:solidFill>
            <a:schemeClr val="tx1"/>
          </a:solidFill>
          <a:latin typeface="+mn-lt"/>
        </a:defRPr>
      </a:lvl4pPr>
      <a:lvl5pPr marL="5337101" indent="-593011" algn="l" rtl="0" fontAlgn="base">
        <a:spcBef>
          <a:spcPct val="20000"/>
        </a:spcBef>
        <a:spcAft>
          <a:spcPct val="0"/>
        </a:spcAft>
        <a:buChar char="»"/>
        <a:defRPr sz="5188">
          <a:solidFill>
            <a:schemeClr val="tx1"/>
          </a:solidFill>
          <a:latin typeface="+mn-lt"/>
        </a:defRPr>
      </a:lvl5pPr>
      <a:lvl6pPr marL="6523124" indent="-593011" algn="l" rtl="0" fontAlgn="base">
        <a:spcBef>
          <a:spcPct val="20000"/>
        </a:spcBef>
        <a:spcAft>
          <a:spcPct val="0"/>
        </a:spcAft>
        <a:buChar char="»"/>
        <a:defRPr sz="5188">
          <a:solidFill>
            <a:schemeClr val="tx1"/>
          </a:solidFill>
          <a:latin typeface="+mn-lt"/>
        </a:defRPr>
      </a:lvl6pPr>
      <a:lvl7pPr marL="7709146" indent="-593011" algn="l" rtl="0" fontAlgn="base">
        <a:spcBef>
          <a:spcPct val="20000"/>
        </a:spcBef>
        <a:spcAft>
          <a:spcPct val="0"/>
        </a:spcAft>
        <a:buChar char="»"/>
        <a:defRPr sz="5188">
          <a:solidFill>
            <a:schemeClr val="tx1"/>
          </a:solidFill>
          <a:latin typeface="+mn-lt"/>
        </a:defRPr>
      </a:lvl7pPr>
      <a:lvl8pPr marL="8895169" indent="-593011" algn="l" rtl="0" fontAlgn="base">
        <a:spcBef>
          <a:spcPct val="20000"/>
        </a:spcBef>
        <a:spcAft>
          <a:spcPct val="0"/>
        </a:spcAft>
        <a:buChar char="»"/>
        <a:defRPr sz="5188">
          <a:solidFill>
            <a:schemeClr val="tx1"/>
          </a:solidFill>
          <a:latin typeface="+mn-lt"/>
        </a:defRPr>
      </a:lvl8pPr>
      <a:lvl9pPr marL="10081191" indent="-593011" algn="l" rtl="0" fontAlgn="base">
        <a:spcBef>
          <a:spcPct val="20000"/>
        </a:spcBef>
        <a:spcAft>
          <a:spcPct val="0"/>
        </a:spcAft>
        <a:buChar char="»"/>
        <a:defRPr sz="5188">
          <a:solidFill>
            <a:schemeClr val="tx1"/>
          </a:solidFill>
          <a:latin typeface="+mn-lt"/>
        </a:defRPr>
      </a:lvl9pPr>
    </p:bodyStyle>
    <p:otherStyle>
      <a:defPPr>
        <a:defRPr lang="de-DE"/>
      </a:defPPr>
      <a:lvl1pPr marL="0" algn="l" defTabSz="2372045" rtl="0" eaLnBrk="1" latinLnBrk="0" hangingPunct="1">
        <a:defRPr sz="4669" kern="1200">
          <a:solidFill>
            <a:schemeClr val="tx1"/>
          </a:solidFill>
          <a:latin typeface="+mn-lt"/>
          <a:ea typeface="+mn-ea"/>
          <a:cs typeface="+mn-cs"/>
        </a:defRPr>
      </a:lvl1pPr>
      <a:lvl2pPr marL="1186023" algn="l" defTabSz="2372045" rtl="0" eaLnBrk="1" latinLnBrk="0" hangingPunct="1">
        <a:defRPr sz="4669" kern="1200">
          <a:solidFill>
            <a:schemeClr val="tx1"/>
          </a:solidFill>
          <a:latin typeface="+mn-lt"/>
          <a:ea typeface="+mn-ea"/>
          <a:cs typeface="+mn-cs"/>
        </a:defRPr>
      </a:lvl2pPr>
      <a:lvl3pPr marL="2372045" algn="l" defTabSz="2372045" rtl="0" eaLnBrk="1" latinLnBrk="0" hangingPunct="1">
        <a:defRPr sz="4669" kern="1200">
          <a:solidFill>
            <a:schemeClr val="tx1"/>
          </a:solidFill>
          <a:latin typeface="+mn-lt"/>
          <a:ea typeface="+mn-ea"/>
          <a:cs typeface="+mn-cs"/>
        </a:defRPr>
      </a:lvl3pPr>
      <a:lvl4pPr marL="3558068" algn="l" defTabSz="2372045" rtl="0" eaLnBrk="1" latinLnBrk="0" hangingPunct="1">
        <a:defRPr sz="4669" kern="1200">
          <a:solidFill>
            <a:schemeClr val="tx1"/>
          </a:solidFill>
          <a:latin typeface="+mn-lt"/>
          <a:ea typeface="+mn-ea"/>
          <a:cs typeface="+mn-cs"/>
        </a:defRPr>
      </a:lvl4pPr>
      <a:lvl5pPr marL="4744090" algn="l" defTabSz="2372045" rtl="0" eaLnBrk="1" latinLnBrk="0" hangingPunct="1">
        <a:defRPr sz="4669" kern="1200">
          <a:solidFill>
            <a:schemeClr val="tx1"/>
          </a:solidFill>
          <a:latin typeface="+mn-lt"/>
          <a:ea typeface="+mn-ea"/>
          <a:cs typeface="+mn-cs"/>
        </a:defRPr>
      </a:lvl5pPr>
      <a:lvl6pPr marL="5930113" algn="l" defTabSz="2372045" rtl="0" eaLnBrk="1" latinLnBrk="0" hangingPunct="1">
        <a:defRPr sz="4669" kern="1200">
          <a:solidFill>
            <a:schemeClr val="tx1"/>
          </a:solidFill>
          <a:latin typeface="+mn-lt"/>
          <a:ea typeface="+mn-ea"/>
          <a:cs typeface="+mn-cs"/>
        </a:defRPr>
      </a:lvl6pPr>
      <a:lvl7pPr marL="7116135" algn="l" defTabSz="2372045" rtl="0" eaLnBrk="1" latinLnBrk="0" hangingPunct="1">
        <a:defRPr sz="4669" kern="1200">
          <a:solidFill>
            <a:schemeClr val="tx1"/>
          </a:solidFill>
          <a:latin typeface="+mn-lt"/>
          <a:ea typeface="+mn-ea"/>
          <a:cs typeface="+mn-cs"/>
        </a:defRPr>
      </a:lvl7pPr>
      <a:lvl8pPr marL="8302158" algn="l" defTabSz="2372045" rtl="0" eaLnBrk="1" latinLnBrk="0" hangingPunct="1">
        <a:defRPr sz="4669" kern="1200">
          <a:solidFill>
            <a:schemeClr val="tx1"/>
          </a:solidFill>
          <a:latin typeface="+mn-lt"/>
          <a:ea typeface="+mn-ea"/>
          <a:cs typeface="+mn-cs"/>
        </a:defRPr>
      </a:lvl8pPr>
      <a:lvl9pPr marL="9488180" algn="l" defTabSz="2372045" rtl="0" eaLnBrk="1" latinLnBrk="0" hangingPunct="1">
        <a:defRPr sz="4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recht.nrw.de/lmi/owa/br_vbl_detail_text?anw_nr=6&amp;vd_id=18406&amp;vd_back=N218b&amp;sg=0&amp;menu=0" TargetMode="External"/><Relationship Id="rId2" Type="http://schemas.openxmlformats.org/officeDocument/2006/relationships/hyperlink" Target="https://recht.nrw.de/lmi/owa/br_vbl_detail_text?anw_nr=6&amp;vd_id=18493&amp;vd_back=N376&amp;sg=0&amp;menu=0"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861D2D-FC15-4B26-BC3A-A84F84ED74AB}"/>
              </a:ext>
            </a:extLst>
          </p:cNvPr>
          <p:cNvSpPr>
            <a:spLocks noGrp="1"/>
          </p:cNvSpPr>
          <p:nvPr>
            <p:ph type="body" sz="quarter" idx="13"/>
          </p:nvPr>
        </p:nvSpPr>
        <p:spPr>
          <a:xfrm>
            <a:off x="2695924" y="8111629"/>
            <a:ext cx="18328576" cy="674449"/>
          </a:xfrm>
        </p:spPr>
        <p:txBody>
          <a:bodyPr/>
          <a:lstStyle/>
          <a:p>
            <a:r>
              <a:rPr lang="de-DE" dirty="0"/>
              <a:t>Sitzung der </a:t>
            </a:r>
            <a:r>
              <a:rPr lang="de-DE" dirty="0" err="1"/>
              <a:t>VerbandsJuristinnen</a:t>
            </a:r>
            <a:r>
              <a:rPr lang="de-DE" dirty="0"/>
              <a:t> und -Juristen</a:t>
            </a:r>
          </a:p>
          <a:p>
            <a:r>
              <a:rPr lang="de-DE" dirty="0"/>
              <a:t>Am 22.09.2025 beim </a:t>
            </a:r>
            <a:r>
              <a:rPr lang="de-DE" dirty="0" err="1"/>
              <a:t>Erftverband</a:t>
            </a:r>
            <a:endParaRPr lang="de-DE" dirty="0"/>
          </a:p>
        </p:txBody>
      </p:sp>
      <p:sp>
        <p:nvSpPr>
          <p:cNvPr id="3" name="Textplatzhalter 2">
            <a:extLst>
              <a:ext uri="{FF2B5EF4-FFF2-40B4-BE49-F238E27FC236}">
                <a16:creationId xmlns:a16="http://schemas.microsoft.com/office/drawing/2014/main" id="{D2EA1B99-0C6B-4A19-8EA1-CD186E094F8A}"/>
              </a:ext>
            </a:extLst>
          </p:cNvPr>
          <p:cNvSpPr>
            <a:spLocks noGrp="1"/>
          </p:cNvSpPr>
          <p:nvPr>
            <p:ph type="body" sz="quarter" idx="14"/>
          </p:nvPr>
        </p:nvSpPr>
        <p:spPr>
          <a:xfrm>
            <a:off x="3616356" y="10271869"/>
            <a:ext cx="16647790" cy="571504"/>
          </a:xfrm>
        </p:spPr>
        <p:txBody>
          <a:bodyPr/>
          <a:lstStyle/>
          <a:p>
            <a:endParaRPr lang="de-DE" dirty="0"/>
          </a:p>
        </p:txBody>
      </p:sp>
    </p:spTree>
    <p:extLst>
      <p:ext uri="{BB962C8B-B14F-4D97-AF65-F5344CB8AC3E}">
        <p14:creationId xmlns:p14="http://schemas.microsoft.com/office/powerpoint/2010/main" val="11832657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D5F4E01A-674E-4DFC-AF3A-6355B2224E64}"/>
              </a:ext>
            </a:extLst>
          </p:cNvPr>
          <p:cNvSpPr>
            <a:spLocks noGrp="1"/>
          </p:cNvSpPr>
          <p:nvPr>
            <p:ph type="body" sz="quarter" idx="13"/>
          </p:nvPr>
        </p:nvSpPr>
        <p:spPr/>
        <p:txBody>
          <a:bodyPr/>
          <a:lstStyle/>
          <a:p>
            <a:r>
              <a:rPr lang="de-DE" dirty="0"/>
              <a:t>Ablauf</a:t>
            </a:r>
          </a:p>
          <a:p>
            <a:endParaRPr lang="de-DE" dirty="0"/>
          </a:p>
        </p:txBody>
      </p:sp>
      <p:sp>
        <p:nvSpPr>
          <p:cNvPr id="4" name="Textplatzhalter 3">
            <a:extLst>
              <a:ext uri="{FF2B5EF4-FFF2-40B4-BE49-F238E27FC236}">
                <a16:creationId xmlns:a16="http://schemas.microsoft.com/office/drawing/2014/main" id="{A796D36D-71AF-4A5B-A2C1-D8D88D4B816E}"/>
              </a:ext>
            </a:extLst>
          </p:cNvPr>
          <p:cNvSpPr>
            <a:spLocks noGrp="1"/>
          </p:cNvSpPr>
          <p:nvPr>
            <p:ph type="body" sz="quarter" idx="15"/>
          </p:nvPr>
        </p:nvSpPr>
        <p:spPr>
          <a:xfrm>
            <a:off x="702279" y="3647133"/>
            <a:ext cx="22283141" cy="7063482"/>
          </a:xfrm>
        </p:spPr>
        <p:txBody>
          <a:bodyPr/>
          <a:lstStyle/>
          <a:p>
            <a:pPr marL="0" indent="0">
              <a:spcAft>
                <a:spcPts val="600"/>
              </a:spcAft>
              <a:buNone/>
            </a:pPr>
            <a:r>
              <a:rPr lang="de-DE" u="sng" dirty="0"/>
              <a:t>Teil 1 </a:t>
            </a:r>
          </a:p>
          <a:p>
            <a:pPr marL="0" indent="0">
              <a:spcAft>
                <a:spcPts val="600"/>
              </a:spcAft>
              <a:buNone/>
            </a:pPr>
            <a:r>
              <a:rPr lang="de-DE" dirty="0"/>
              <a:t>12.00 bis 13.30 h: Austausch mit Herrn Keil zu den Verbandsgesetzen</a:t>
            </a:r>
          </a:p>
          <a:p>
            <a:pPr marL="0" indent="0">
              <a:spcAft>
                <a:spcPts val="600"/>
              </a:spcAft>
              <a:buNone/>
            </a:pPr>
            <a:endParaRPr lang="de-DE" dirty="0"/>
          </a:p>
          <a:p>
            <a:pPr marL="0" indent="0">
              <a:spcAft>
                <a:spcPts val="600"/>
              </a:spcAft>
              <a:buNone/>
            </a:pPr>
            <a:r>
              <a:rPr lang="de-DE" b="1" dirty="0"/>
              <a:t>Gemeinsamer Mittagsimbiss</a:t>
            </a:r>
          </a:p>
          <a:p>
            <a:pPr marL="0" indent="0">
              <a:spcAft>
                <a:spcPts val="600"/>
              </a:spcAft>
              <a:buNone/>
            </a:pPr>
            <a:endParaRPr lang="de-DE" dirty="0"/>
          </a:p>
          <a:p>
            <a:pPr marL="0" indent="0">
              <a:spcAft>
                <a:spcPts val="600"/>
              </a:spcAft>
              <a:buNone/>
            </a:pPr>
            <a:r>
              <a:rPr lang="de-DE" u="sng" dirty="0"/>
              <a:t>Teil 2</a:t>
            </a:r>
          </a:p>
          <a:p>
            <a:pPr marL="0" indent="0">
              <a:spcAft>
                <a:spcPts val="600"/>
              </a:spcAft>
              <a:buNone/>
            </a:pPr>
            <a:r>
              <a:rPr lang="de-DE" dirty="0"/>
              <a:t>14.00 bis 17.30 h: Erfahrungsaustausch inkl. Verabschiedungen</a:t>
            </a:r>
          </a:p>
          <a:p>
            <a:pPr marL="0" indent="0">
              <a:spcAft>
                <a:spcPts val="600"/>
              </a:spcAft>
              <a:buNone/>
            </a:pPr>
            <a:endParaRPr lang="de-DE" dirty="0"/>
          </a:p>
        </p:txBody>
      </p:sp>
    </p:spTree>
    <p:extLst>
      <p:ext uri="{BB962C8B-B14F-4D97-AF65-F5344CB8AC3E}">
        <p14:creationId xmlns:p14="http://schemas.microsoft.com/office/powerpoint/2010/main" val="28721867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861D2D-FC15-4B26-BC3A-A84F84ED74AB}"/>
              </a:ext>
            </a:extLst>
          </p:cNvPr>
          <p:cNvSpPr>
            <a:spLocks noGrp="1"/>
          </p:cNvSpPr>
          <p:nvPr>
            <p:ph type="body" sz="quarter" idx="13"/>
          </p:nvPr>
        </p:nvSpPr>
        <p:spPr>
          <a:xfrm>
            <a:off x="2695924" y="8111629"/>
            <a:ext cx="18328576" cy="674449"/>
          </a:xfrm>
        </p:spPr>
        <p:txBody>
          <a:bodyPr/>
          <a:lstStyle/>
          <a:p>
            <a:r>
              <a:rPr lang="de-DE" dirty="0"/>
              <a:t>Sitzung der </a:t>
            </a:r>
            <a:r>
              <a:rPr lang="de-DE" dirty="0" err="1"/>
              <a:t>VerbandsJuristinnen</a:t>
            </a:r>
            <a:r>
              <a:rPr lang="de-DE" dirty="0"/>
              <a:t> und -Juristen</a:t>
            </a:r>
          </a:p>
          <a:p>
            <a:r>
              <a:rPr lang="de-DE" dirty="0"/>
              <a:t>Am 22.09.2025 beim </a:t>
            </a:r>
            <a:r>
              <a:rPr lang="de-DE" dirty="0" err="1"/>
              <a:t>Erftverband</a:t>
            </a:r>
            <a:endParaRPr lang="de-DE" dirty="0"/>
          </a:p>
        </p:txBody>
      </p:sp>
      <p:sp>
        <p:nvSpPr>
          <p:cNvPr id="3" name="Textplatzhalter 2">
            <a:extLst>
              <a:ext uri="{FF2B5EF4-FFF2-40B4-BE49-F238E27FC236}">
                <a16:creationId xmlns:a16="http://schemas.microsoft.com/office/drawing/2014/main" id="{D2EA1B99-0C6B-4A19-8EA1-CD186E094F8A}"/>
              </a:ext>
            </a:extLst>
          </p:cNvPr>
          <p:cNvSpPr>
            <a:spLocks noGrp="1"/>
          </p:cNvSpPr>
          <p:nvPr>
            <p:ph type="body" sz="quarter" idx="14"/>
          </p:nvPr>
        </p:nvSpPr>
        <p:spPr>
          <a:xfrm>
            <a:off x="3616356" y="10271869"/>
            <a:ext cx="16647790" cy="571504"/>
          </a:xfrm>
        </p:spPr>
        <p:txBody>
          <a:bodyPr/>
          <a:lstStyle/>
          <a:p>
            <a:endParaRPr lang="de-DE" dirty="0"/>
          </a:p>
        </p:txBody>
      </p:sp>
    </p:spTree>
    <p:extLst>
      <p:ext uri="{BB962C8B-B14F-4D97-AF65-F5344CB8AC3E}">
        <p14:creationId xmlns:p14="http://schemas.microsoft.com/office/powerpoint/2010/main" val="31124975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B54729-688A-4CE5-98FA-69459C79E46F}"/>
              </a:ext>
            </a:extLst>
          </p:cNvPr>
          <p:cNvSpPr>
            <a:spLocks noGrp="1"/>
          </p:cNvSpPr>
          <p:nvPr>
            <p:ph type="body" sz="quarter" idx="13"/>
          </p:nvPr>
        </p:nvSpPr>
        <p:spPr/>
        <p:txBody>
          <a:bodyPr/>
          <a:lstStyle/>
          <a:p>
            <a:r>
              <a:rPr lang="de-DE" dirty="0"/>
              <a:t>Was läuft in Europa?</a:t>
            </a:r>
          </a:p>
        </p:txBody>
      </p:sp>
      <p:sp>
        <p:nvSpPr>
          <p:cNvPr id="4" name="Textplatzhalter 3">
            <a:extLst>
              <a:ext uri="{FF2B5EF4-FFF2-40B4-BE49-F238E27FC236}">
                <a16:creationId xmlns:a16="http://schemas.microsoft.com/office/drawing/2014/main" id="{ADAA15C3-4C66-48BC-AC11-631898B26540}"/>
              </a:ext>
            </a:extLst>
          </p:cNvPr>
          <p:cNvSpPr>
            <a:spLocks noGrp="1"/>
          </p:cNvSpPr>
          <p:nvPr>
            <p:ph type="body" sz="quarter" idx="15"/>
          </p:nvPr>
        </p:nvSpPr>
        <p:spPr>
          <a:xfrm>
            <a:off x="702279" y="3222000"/>
            <a:ext cx="22283141" cy="6775450"/>
          </a:xfrm>
        </p:spPr>
        <p:txBody>
          <a:bodyPr/>
          <a:lstStyle/>
          <a:p>
            <a:pPr marL="0" indent="0">
              <a:buNone/>
            </a:pPr>
            <a:r>
              <a:rPr lang="de-DE" b="1" dirty="0"/>
              <a:t>Neue von-Leyen-Kommission 2024-2029 setzt Schwerpunkt auf Industrie- und Wirtschaftswachstum: </a:t>
            </a:r>
          </a:p>
          <a:p>
            <a:r>
              <a:rPr lang="de-DE" b="1" dirty="0"/>
              <a:t>Clean Industrial Deal: </a:t>
            </a:r>
            <a:r>
              <a:rPr lang="de-DE" dirty="0"/>
              <a:t>Maßnahmenpaket mit dem Ziel der stärkeren Förderung energieintensiver Branchen (100 Mrd. €) hin zu mehr grüner Technologie (darin Bürokratieabbau, kritische Rohstoffe, REACH Vereinfachung).</a:t>
            </a:r>
          </a:p>
          <a:p>
            <a:pPr marL="0" indent="0">
              <a:buNone/>
            </a:pPr>
            <a:endParaRPr lang="de-DE" dirty="0"/>
          </a:p>
          <a:p>
            <a:r>
              <a:rPr lang="de-DE" b="1" dirty="0"/>
              <a:t>Omnibus-Paket: </a:t>
            </a:r>
            <a:r>
              <a:rPr lang="de-DE" dirty="0"/>
              <a:t>Vereinfachung durch Entschlackung von CSRD (Nachhaltigkeitsberichterstattung), </a:t>
            </a:r>
            <a:r>
              <a:rPr lang="de-DE" dirty="0" err="1"/>
              <a:t>TaxonomieVO</a:t>
            </a:r>
            <a:r>
              <a:rPr lang="de-DE" dirty="0"/>
              <a:t>, </a:t>
            </a:r>
            <a:r>
              <a:rPr lang="de-DE" dirty="0" err="1"/>
              <a:t>LieferkettenVO</a:t>
            </a:r>
            <a:r>
              <a:rPr lang="de-DE" dirty="0"/>
              <a:t> und CO2 Grenzausgleichssystem, und vielen weiteren Regelungen</a:t>
            </a:r>
          </a:p>
          <a:p>
            <a:endParaRPr lang="de-DE" b="1" dirty="0"/>
          </a:p>
          <a:p>
            <a:r>
              <a:rPr lang="de-DE" b="1" dirty="0"/>
              <a:t>Europäischer Blauer Deal: </a:t>
            </a:r>
            <a:r>
              <a:rPr lang="de-DE" dirty="0"/>
              <a:t>EU-Strategie zur </a:t>
            </a:r>
            <a:r>
              <a:rPr lang="de-DE" dirty="0" err="1"/>
              <a:t>Wasserresilienz</a:t>
            </a:r>
            <a:r>
              <a:rPr lang="de-DE" dirty="0"/>
              <a:t> Anfang Juni 2025 veröffentlicht. </a:t>
            </a:r>
            <a:r>
              <a:rPr lang="de-DE" dirty="0" err="1"/>
              <a:t>agw</a:t>
            </a:r>
            <a:r>
              <a:rPr lang="de-DE" dirty="0"/>
              <a:t> hat sich mit Stellungnahme beteiligt. In dem Zusammenhang auch Leitprinzipien für „Wassereffizienz an erster Stelle“ veröffentlicht. </a:t>
            </a:r>
          </a:p>
          <a:p>
            <a:pPr marL="0" indent="0">
              <a:buNone/>
            </a:pPr>
            <a:endParaRPr lang="de-DE" dirty="0"/>
          </a:p>
        </p:txBody>
      </p:sp>
      <p:sp>
        <p:nvSpPr>
          <p:cNvPr id="5" name="Textplatzhalter 4">
            <a:extLst>
              <a:ext uri="{FF2B5EF4-FFF2-40B4-BE49-F238E27FC236}">
                <a16:creationId xmlns:a16="http://schemas.microsoft.com/office/drawing/2014/main" id="{338E5231-CD0D-4573-B429-BEB08E64DAA5}"/>
              </a:ext>
            </a:extLst>
          </p:cNvPr>
          <p:cNvSpPr>
            <a:spLocks noGrp="1"/>
          </p:cNvSpPr>
          <p:nvPr>
            <p:ph type="body" sz="quarter" idx="16"/>
          </p:nvPr>
        </p:nvSpPr>
        <p:spPr/>
        <p:txBody>
          <a:bodyPr/>
          <a:lstStyle/>
          <a:p>
            <a:r>
              <a:rPr lang="de-DE" dirty="0"/>
              <a:t>TOP 2</a:t>
            </a:r>
          </a:p>
          <a:p>
            <a:r>
              <a:rPr lang="de-DE" dirty="0"/>
              <a:t>Aktuelles aus der Wasserpolitik</a:t>
            </a:r>
          </a:p>
        </p:txBody>
      </p:sp>
    </p:spTree>
    <p:extLst>
      <p:ext uri="{BB962C8B-B14F-4D97-AF65-F5344CB8AC3E}">
        <p14:creationId xmlns:p14="http://schemas.microsoft.com/office/powerpoint/2010/main" val="24723744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B54729-688A-4CE5-98FA-69459C79E46F}"/>
              </a:ext>
            </a:extLst>
          </p:cNvPr>
          <p:cNvSpPr>
            <a:spLocks noGrp="1"/>
          </p:cNvSpPr>
          <p:nvPr>
            <p:ph type="body" sz="quarter" idx="13"/>
          </p:nvPr>
        </p:nvSpPr>
        <p:spPr/>
        <p:txBody>
          <a:bodyPr/>
          <a:lstStyle/>
          <a:p>
            <a:r>
              <a:rPr lang="de-DE" dirty="0"/>
              <a:t>EU-</a:t>
            </a:r>
            <a:r>
              <a:rPr lang="de-DE" dirty="0" err="1"/>
              <a:t>Wasserresilienzstrategie</a:t>
            </a:r>
            <a:endParaRPr lang="de-DE" dirty="0"/>
          </a:p>
        </p:txBody>
      </p:sp>
      <p:sp>
        <p:nvSpPr>
          <p:cNvPr id="4" name="Textplatzhalter 3">
            <a:extLst>
              <a:ext uri="{FF2B5EF4-FFF2-40B4-BE49-F238E27FC236}">
                <a16:creationId xmlns:a16="http://schemas.microsoft.com/office/drawing/2014/main" id="{ADAA15C3-4C66-48BC-AC11-631898B26540}"/>
              </a:ext>
            </a:extLst>
          </p:cNvPr>
          <p:cNvSpPr>
            <a:spLocks noGrp="1"/>
          </p:cNvSpPr>
          <p:nvPr>
            <p:ph type="body" sz="quarter" idx="15"/>
          </p:nvPr>
        </p:nvSpPr>
        <p:spPr>
          <a:xfrm>
            <a:off x="702279" y="3222000"/>
            <a:ext cx="22283141" cy="6775450"/>
          </a:xfrm>
        </p:spPr>
        <p:txBody>
          <a:bodyPr/>
          <a:lstStyle/>
          <a:p>
            <a:r>
              <a:rPr lang="de-DE" dirty="0"/>
              <a:t>Am 04.06.2025 von EU-KOM vorgelegt</a:t>
            </a:r>
          </a:p>
          <a:p>
            <a:r>
              <a:rPr lang="de-DE" dirty="0"/>
              <a:t>Rechtlich nicht bindende Strategie</a:t>
            </a:r>
          </a:p>
          <a:p>
            <a:r>
              <a:rPr lang="de-DE" dirty="0"/>
              <a:t>Ziele: </a:t>
            </a:r>
          </a:p>
          <a:p>
            <a:pPr lvl="1"/>
            <a:r>
              <a:rPr lang="de-DE" dirty="0"/>
              <a:t>Wasserkreislauf von Quelle bis zum Meer wiederherstellen und schützen</a:t>
            </a:r>
          </a:p>
          <a:p>
            <a:pPr lvl="1"/>
            <a:r>
              <a:rPr lang="de-DE" dirty="0"/>
              <a:t>Sauberes und erschwingliches Wasser für alle sichern</a:t>
            </a:r>
          </a:p>
          <a:p>
            <a:pPr lvl="1"/>
            <a:r>
              <a:rPr lang="de-DE" dirty="0"/>
              <a:t>Beitrag zu widerstandsfähiger Wasserwirtschaft in Europa</a:t>
            </a:r>
          </a:p>
          <a:p>
            <a:pPr lvl="1"/>
            <a:r>
              <a:rPr lang="de-DE" dirty="0"/>
              <a:t>Aufbau einer „wasser-intelligenten“ Wirtschaft: u.a. Empfehlungen zur Wassereffizienz (10% Verbesserung bis 2030)</a:t>
            </a:r>
          </a:p>
          <a:p>
            <a:pPr lvl="1"/>
            <a:endParaRPr lang="de-DE" dirty="0"/>
          </a:p>
          <a:p>
            <a:r>
              <a:rPr lang="de-DE" dirty="0"/>
              <a:t>Darin enthalten auch: Mögliche Aufweichung der EPR der UWWTD</a:t>
            </a:r>
          </a:p>
          <a:p>
            <a:pPr lvl="1"/>
            <a:r>
              <a:rPr lang="de-DE" dirty="0"/>
              <a:t>EU-KOM wird aktualisierte Studie zu Kosten und möglichen Auswirkungen auf betroffene Sektoren durchführen </a:t>
            </a:r>
          </a:p>
          <a:p>
            <a:pPr lvl="1"/>
            <a:r>
              <a:rPr lang="de-DE" dirty="0"/>
              <a:t>EU-KOM wird MS bei pragmatischer Gestaltung nationaler Systeme unterstützen, um unerwartete oder unbeabsichtigte Folgen, insbesondere für die Verfügbarkeit und Erschwinglichkeit von Arzneimitteln zu vermeiden</a:t>
            </a:r>
          </a:p>
          <a:p>
            <a:pPr lvl="1"/>
            <a:endParaRPr lang="de-DE" dirty="0"/>
          </a:p>
        </p:txBody>
      </p:sp>
      <p:sp>
        <p:nvSpPr>
          <p:cNvPr id="5" name="Textplatzhalter 4">
            <a:extLst>
              <a:ext uri="{FF2B5EF4-FFF2-40B4-BE49-F238E27FC236}">
                <a16:creationId xmlns:a16="http://schemas.microsoft.com/office/drawing/2014/main" id="{338E5231-CD0D-4573-B429-BEB08E64DAA5}"/>
              </a:ext>
            </a:extLst>
          </p:cNvPr>
          <p:cNvSpPr>
            <a:spLocks noGrp="1"/>
          </p:cNvSpPr>
          <p:nvPr>
            <p:ph type="body" sz="quarter" idx="16"/>
          </p:nvPr>
        </p:nvSpPr>
        <p:spPr/>
        <p:txBody>
          <a:bodyPr/>
          <a:lstStyle/>
          <a:p>
            <a:r>
              <a:rPr lang="de-DE" dirty="0" err="1"/>
              <a:t>tOP</a:t>
            </a:r>
            <a:r>
              <a:rPr lang="de-DE" dirty="0"/>
              <a:t> 2</a:t>
            </a:r>
          </a:p>
          <a:p>
            <a:r>
              <a:rPr lang="de-DE" dirty="0" err="1"/>
              <a:t>Wasserresilienzstrategie</a:t>
            </a:r>
            <a:endParaRPr lang="de-DE" dirty="0"/>
          </a:p>
        </p:txBody>
      </p:sp>
    </p:spTree>
    <p:extLst>
      <p:ext uri="{BB962C8B-B14F-4D97-AF65-F5344CB8AC3E}">
        <p14:creationId xmlns:p14="http://schemas.microsoft.com/office/powerpoint/2010/main" val="30037258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931E2D-4639-495A-846F-1CEDFCFBEC55}"/>
              </a:ext>
            </a:extLst>
          </p:cNvPr>
          <p:cNvSpPr>
            <a:spLocks noGrp="1"/>
          </p:cNvSpPr>
          <p:nvPr>
            <p:ph type="body" sz="quarter" idx="13"/>
          </p:nvPr>
        </p:nvSpPr>
        <p:spPr/>
        <p:txBody>
          <a:bodyPr/>
          <a:lstStyle/>
          <a:p>
            <a:r>
              <a:rPr lang="de-DE" dirty="0"/>
              <a:t>Aber: Umsetzung „European Green Deal“ wird auch unter neuen EU-KOM fortgesetzt. Abzuleitende Aktivitäten und Relevanz für die Wasserwirtschaft</a:t>
            </a:r>
          </a:p>
          <a:p>
            <a:endParaRPr lang="de-DE" dirty="0"/>
          </a:p>
        </p:txBody>
      </p:sp>
      <p:sp>
        <p:nvSpPr>
          <p:cNvPr id="4" name="Textplatzhalter 3">
            <a:extLst>
              <a:ext uri="{FF2B5EF4-FFF2-40B4-BE49-F238E27FC236}">
                <a16:creationId xmlns:a16="http://schemas.microsoft.com/office/drawing/2014/main" id="{F7CC9756-7AC1-464E-865F-B11113745B94}"/>
              </a:ext>
            </a:extLst>
          </p:cNvPr>
          <p:cNvSpPr>
            <a:spLocks noGrp="1"/>
          </p:cNvSpPr>
          <p:nvPr>
            <p:ph type="body" sz="quarter" idx="15"/>
          </p:nvPr>
        </p:nvSpPr>
        <p:spPr/>
        <p:txBody>
          <a:bodyPr/>
          <a:lstStyle/>
          <a:p>
            <a:pPr marL="0" indent="0">
              <a:buNone/>
            </a:pPr>
            <a:r>
              <a:rPr lang="de-DE" b="1" dirty="0"/>
              <a:t>Bereich Klimaschutz: </a:t>
            </a:r>
            <a:r>
              <a:rPr lang="de-DE" dirty="0"/>
              <a:t>Umsetzung Europäisches Klimagesetz/Fit </a:t>
            </a:r>
            <a:r>
              <a:rPr lang="de-DE" dirty="0" err="1"/>
              <a:t>for</a:t>
            </a:r>
            <a:r>
              <a:rPr lang="de-DE" dirty="0"/>
              <a:t> 55: Ziele: Nettoreduktion der THG um 55% bis 2030 im Vergleich zu den Emissionen  von 1990. In diesem Zusammenhang relevant:</a:t>
            </a:r>
          </a:p>
          <a:p>
            <a:r>
              <a:rPr lang="de-DE" dirty="0"/>
              <a:t>Energie-Effizienz-RL: EU-Ziel bis 2030 mindestens 40 % Senkung des Endenergieverbrauchs. RL am 20.09.23 veröffentlicht.</a:t>
            </a:r>
          </a:p>
          <a:p>
            <a:r>
              <a:rPr lang="de-DE" dirty="0"/>
              <a:t>Erneuerbare Energien Richtlinie (REDIII): Erhöhung des Anteils der erneuerbaren Energien am Endenergieverbrauch der EU bis 2030 auf 42,5 %. Veröffentlichung im Amtsblatt im Herbst 2023 erfolgt. </a:t>
            </a:r>
          </a:p>
          <a:p>
            <a:r>
              <a:rPr lang="de-DE" dirty="0"/>
              <a:t>Debatte um EU‑ Klimaziels für 2040 begonnen. Langfristziel Klimaneutralität bis 2050. EU-KOM legt im Juli 2025 Vorschlag für Klimaziel 2040 vor: Minus 90% THG-Emissionen </a:t>
            </a:r>
          </a:p>
          <a:p>
            <a:endParaRPr lang="de-DE" dirty="0"/>
          </a:p>
          <a:p>
            <a:pPr marL="0" indent="0">
              <a:buNone/>
            </a:pPr>
            <a:r>
              <a:rPr lang="de-DE" b="1" dirty="0"/>
              <a:t>Bereich Umweltschutz:</a:t>
            </a:r>
          </a:p>
          <a:p>
            <a:r>
              <a:rPr lang="de-DE" dirty="0"/>
              <a:t>REACH: Novelle REACH in letzter Legislaturperiode nicht vorgenommen; derzeitiger Sachstand: EU-KOM bereitet im Rahmen des Clean Industrial Deals Vereinfachung von REACH für chemische Industrie vor. </a:t>
            </a:r>
          </a:p>
          <a:p>
            <a:endParaRPr lang="de-DE" dirty="0"/>
          </a:p>
        </p:txBody>
      </p:sp>
      <p:sp>
        <p:nvSpPr>
          <p:cNvPr id="5" name="Textplatzhalter 4">
            <a:extLst>
              <a:ext uri="{FF2B5EF4-FFF2-40B4-BE49-F238E27FC236}">
                <a16:creationId xmlns:a16="http://schemas.microsoft.com/office/drawing/2014/main" id="{7F3E0E71-1695-4C1A-A854-DAA18D69E56A}"/>
              </a:ext>
            </a:extLst>
          </p:cNvPr>
          <p:cNvSpPr>
            <a:spLocks noGrp="1"/>
          </p:cNvSpPr>
          <p:nvPr>
            <p:ph type="body" sz="quarter" idx="16"/>
          </p:nvPr>
        </p:nvSpPr>
        <p:spPr/>
        <p:txBody>
          <a:bodyPr/>
          <a:lstStyle/>
          <a:p>
            <a:r>
              <a:rPr lang="de-DE" dirty="0"/>
              <a:t>TOP 2</a:t>
            </a:r>
          </a:p>
          <a:p>
            <a:r>
              <a:rPr lang="de-DE" dirty="0"/>
              <a:t>EU-Green Deal</a:t>
            </a:r>
          </a:p>
        </p:txBody>
      </p:sp>
    </p:spTree>
    <p:extLst>
      <p:ext uri="{BB962C8B-B14F-4D97-AF65-F5344CB8AC3E}">
        <p14:creationId xmlns:p14="http://schemas.microsoft.com/office/powerpoint/2010/main" val="6668730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FF9D594-BE8C-49CA-9316-E6384F68DE65}"/>
              </a:ext>
            </a:extLst>
          </p:cNvPr>
          <p:cNvSpPr>
            <a:spLocks noGrp="1"/>
          </p:cNvSpPr>
          <p:nvPr>
            <p:ph type="body" sz="quarter" idx="13"/>
          </p:nvPr>
        </p:nvSpPr>
        <p:spPr/>
        <p:txBody>
          <a:bodyPr/>
          <a:lstStyle/>
          <a:p>
            <a:r>
              <a:rPr lang="de-DE" dirty="0"/>
              <a:t>Kaum Bewegung bei der WRRL und Töchterrichtlinien</a:t>
            </a:r>
          </a:p>
        </p:txBody>
      </p:sp>
      <p:sp>
        <p:nvSpPr>
          <p:cNvPr id="4" name="Textplatzhalter 3">
            <a:extLst>
              <a:ext uri="{FF2B5EF4-FFF2-40B4-BE49-F238E27FC236}">
                <a16:creationId xmlns:a16="http://schemas.microsoft.com/office/drawing/2014/main" id="{D01692CE-81B9-446B-92B8-0F081E5D607E}"/>
              </a:ext>
            </a:extLst>
          </p:cNvPr>
          <p:cNvSpPr>
            <a:spLocks noGrp="1"/>
          </p:cNvSpPr>
          <p:nvPr>
            <p:ph type="body" sz="quarter" idx="15"/>
          </p:nvPr>
        </p:nvSpPr>
        <p:spPr>
          <a:xfrm>
            <a:off x="702279" y="3222000"/>
            <a:ext cx="22283141" cy="6775450"/>
          </a:xfrm>
        </p:spPr>
        <p:txBody>
          <a:bodyPr/>
          <a:lstStyle/>
          <a:p>
            <a:r>
              <a:rPr lang="de-DE" dirty="0"/>
              <a:t>Legislativvorschläge am 26.10.2022 vorgelegt</a:t>
            </a:r>
          </a:p>
          <a:p>
            <a:r>
              <a:rPr lang="de-DE" dirty="0"/>
              <a:t>WRRL: Flussgebietsspezifische Schadstoffe sollen zukünftig für chemischen Zustand herangezogen werden. </a:t>
            </a:r>
          </a:p>
          <a:p>
            <a:r>
              <a:rPr lang="de-DE" dirty="0"/>
              <a:t>UQN-RL: 24 Einzelstoffe, u.a. Pestizide, Arzneimittel, Industriechemikalien sowie Gruppe von 24 PFAS-Stoffen; Änderung der UQN für 16 Stoffe (v.a. strenger); Methodik zu Mikroplastik und antimikrobieller Resistenz; </a:t>
            </a:r>
            <a:r>
              <a:rPr lang="de-DE" dirty="0" err="1"/>
              <a:t>Diclofenac</a:t>
            </a:r>
            <a:r>
              <a:rPr lang="de-DE" dirty="0"/>
              <a:t> mit UQN von 0,04 µg/l jährliche Durchschnittskonzentration und 250 µg/l Maximalwert. </a:t>
            </a:r>
          </a:p>
          <a:p>
            <a:r>
              <a:rPr lang="de-DE" dirty="0"/>
              <a:t>EU-Ministerrat und EU-Parl. legten eine Reihe von Änderungsvorschlägen vor, u.a. Neuordnung chemischer Parameter, neue Ausnahmen und zusätzliche / schärfere UQN, u.a. für </a:t>
            </a:r>
            <a:r>
              <a:rPr lang="de-DE" dirty="0" err="1"/>
              <a:t>Diclofenac</a:t>
            </a:r>
            <a:r>
              <a:rPr lang="de-DE" dirty="0"/>
              <a:t> mit 0.04 µg/l in Oberflächengewässern</a:t>
            </a:r>
            <a:br>
              <a:rPr lang="de-DE" dirty="0"/>
            </a:br>
            <a:r>
              <a:rPr lang="de-DE" dirty="0"/>
              <a:t>(lesenswerte Stellungnahmen von Munk dazu)</a:t>
            </a:r>
          </a:p>
          <a:p>
            <a:r>
              <a:rPr lang="de-DE" dirty="0"/>
              <a:t>Trilog unter schwedischer Ratspräsidentschaft gescheitert. Ausweitung Watchlist, Aufnahme ARB, ergänzender Summenparameter für weitere Arzneistoffe, Aufnahme Mikroplastik, Delegierte Rechtsakte. Keine Änderung bei Parametern.</a:t>
            </a:r>
          </a:p>
          <a:p>
            <a:r>
              <a:rPr lang="de-DE" dirty="0"/>
              <a:t>Aktuell: </a:t>
            </a:r>
            <a:r>
              <a:rPr lang="de-DE" dirty="0" err="1"/>
              <a:t>Trilogverfahren</a:t>
            </a:r>
            <a:r>
              <a:rPr lang="de-DE" dirty="0"/>
              <a:t> begonnen unter polnischer Ratspräsidentschaft im Januar 2025 (Berichterstatter: MdEP Javi Lopez). Bislang drei Sitzungen erfolgt, nächstes Treffen 23.09.2025. Ausgang derzeit noch ungewiss. Streitig u.a. Ausnahmeregelungen, aber nicht mehr UQN für </a:t>
            </a:r>
            <a:r>
              <a:rPr lang="de-DE" dirty="0" err="1"/>
              <a:t>Diclofenac</a:t>
            </a:r>
            <a:endParaRPr lang="de-DE" dirty="0"/>
          </a:p>
          <a:p>
            <a:endParaRPr lang="de-DE" dirty="0"/>
          </a:p>
          <a:p>
            <a:endParaRPr lang="de-DE" dirty="0"/>
          </a:p>
          <a:p>
            <a:endParaRPr lang="de-DE" dirty="0"/>
          </a:p>
        </p:txBody>
      </p:sp>
      <p:sp>
        <p:nvSpPr>
          <p:cNvPr id="5" name="Textplatzhalter 4">
            <a:extLst>
              <a:ext uri="{FF2B5EF4-FFF2-40B4-BE49-F238E27FC236}">
                <a16:creationId xmlns:a16="http://schemas.microsoft.com/office/drawing/2014/main" id="{43F90BB2-90A3-433D-9885-32F4481E01CB}"/>
              </a:ext>
            </a:extLst>
          </p:cNvPr>
          <p:cNvSpPr>
            <a:spLocks noGrp="1"/>
          </p:cNvSpPr>
          <p:nvPr>
            <p:ph type="body" sz="quarter" idx="16"/>
          </p:nvPr>
        </p:nvSpPr>
        <p:spPr/>
        <p:txBody>
          <a:bodyPr/>
          <a:lstStyle/>
          <a:p>
            <a:r>
              <a:rPr lang="de-DE" dirty="0"/>
              <a:t>TOP 2</a:t>
            </a:r>
          </a:p>
          <a:p>
            <a:r>
              <a:rPr lang="de-DE" dirty="0"/>
              <a:t>Sachstand TRIOLOG: EU-WRRL und Töchterrichtlinien</a:t>
            </a:r>
          </a:p>
        </p:txBody>
      </p:sp>
    </p:spTree>
    <p:extLst>
      <p:ext uri="{BB962C8B-B14F-4D97-AF65-F5344CB8AC3E}">
        <p14:creationId xmlns:p14="http://schemas.microsoft.com/office/powerpoint/2010/main" val="3797232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D2BE5F0-05EB-4A37-95FC-72E8BA880CAD}"/>
              </a:ext>
            </a:extLst>
          </p:cNvPr>
          <p:cNvSpPr>
            <a:spLocks noGrp="1"/>
          </p:cNvSpPr>
          <p:nvPr>
            <p:ph type="body" sz="quarter" idx="13"/>
          </p:nvPr>
        </p:nvSpPr>
        <p:spPr/>
        <p:txBody>
          <a:bodyPr/>
          <a:lstStyle/>
          <a:p>
            <a:r>
              <a:rPr lang="de-DE" dirty="0"/>
              <a:t>Meilensteine:</a:t>
            </a:r>
          </a:p>
          <a:p>
            <a:endParaRPr lang="de-DE" dirty="0"/>
          </a:p>
        </p:txBody>
      </p:sp>
      <p:sp>
        <p:nvSpPr>
          <p:cNvPr id="4" name="Textplatzhalter 3">
            <a:extLst>
              <a:ext uri="{FF2B5EF4-FFF2-40B4-BE49-F238E27FC236}">
                <a16:creationId xmlns:a16="http://schemas.microsoft.com/office/drawing/2014/main" id="{723C51A4-171C-4BE4-A530-D6F203CA2299}"/>
              </a:ext>
            </a:extLst>
          </p:cNvPr>
          <p:cNvSpPr>
            <a:spLocks noGrp="1"/>
          </p:cNvSpPr>
          <p:nvPr>
            <p:ph type="body" sz="quarter" idx="15"/>
          </p:nvPr>
        </p:nvSpPr>
        <p:spPr>
          <a:xfrm>
            <a:off x="702279" y="3221999"/>
            <a:ext cx="22283141" cy="9858182"/>
          </a:xfrm>
          <a:solidFill>
            <a:srgbClr val="F3F9FB"/>
          </a:solidFill>
        </p:spPr>
        <p:txBody>
          <a:bodyPr/>
          <a:lstStyle/>
          <a:p>
            <a:r>
              <a:rPr lang="de-DE" dirty="0"/>
              <a:t>05.11.24: Zustimmung des Europäischen Rates </a:t>
            </a:r>
          </a:p>
          <a:p>
            <a:r>
              <a:rPr lang="de-DE" dirty="0"/>
              <a:t>Inkrafttreten nach Veröffentlichung im Amtsblatt am 01.01.2025</a:t>
            </a:r>
          </a:p>
          <a:p>
            <a:r>
              <a:rPr lang="de-DE" dirty="0"/>
              <a:t>Umsetzung in deutsches Recht bis spätestens 31.07.2027</a:t>
            </a:r>
          </a:p>
          <a:p>
            <a:endParaRPr lang="de-DE" dirty="0"/>
          </a:p>
          <a:p>
            <a:pPr marL="825802" indent="-825802" defTabSz="2202140">
              <a:buNone/>
            </a:pPr>
            <a:r>
              <a:rPr lang="de-DE" sz="3557" b="1" cap="all" dirty="0"/>
              <a:t>3 Unterarbeitsgruppen der EU-Arbeitsgruppe zur UWWTD (</a:t>
            </a:r>
            <a:r>
              <a:rPr lang="de-DE" sz="3557" b="1" cap="all" dirty="0" err="1"/>
              <a:t>delegated</a:t>
            </a:r>
            <a:r>
              <a:rPr lang="de-DE" sz="3557" b="1" cap="all" dirty="0"/>
              <a:t> </a:t>
            </a:r>
            <a:r>
              <a:rPr lang="de-DE" sz="3557" b="1" cap="all" dirty="0" err="1"/>
              <a:t>acts</a:t>
            </a:r>
            <a:r>
              <a:rPr lang="de-DE" sz="3557" b="1" cap="all" dirty="0"/>
              <a:t>)</a:t>
            </a:r>
          </a:p>
          <a:p>
            <a:r>
              <a:rPr lang="de-DE" dirty="0"/>
              <a:t>Monitoring </a:t>
            </a:r>
            <a:r>
              <a:rPr lang="de-DE" dirty="0" err="1"/>
              <a:t>Methodologies</a:t>
            </a:r>
            <a:r>
              <a:rPr lang="de-DE" dirty="0"/>
              <a:t> zu Risikobewertung, Spurenstoffe, ARB, PFAS, Mikroplastik (Art. 8, 17, 21)</a:t>
            </a:r>
          </a:p>
          <a:p>
            <a:r>
              <a:rPr lang="de-DE" dirty="0"/>
              <a:t>Energy </a:t>
            </a:r>
            <a:r>
              <a:rPr lang="de-DE" dirty="0" err="1"/>
              <a:t>Neutrality</a:t>
            </a:r>
            <a:r>
              <a:rPr lang="de-DE" dirty="0"/>
              <a:t>, </a:t>
            </a:r>
            <a:r>
              <a:rPr lang="de-DE" dirty="0" err="1"/>
              <a:t>Greenhouse</a:t>
            </a:r>
            <a:r>
              <a:rPr lang="de-DE" dirty="0"/>
              <a:t> Gases and Sludge (Art. 11, 20, 21)</a:t>
            </a:r>
          </a:p>
          <a:p>
            <a:r>
              <a:rPr lang="de-DE" dirty="0"/>
              <a:t>Individual Systems, </a:t>
            </a:r>
            <a:r>
              <a:rPr lang="de-DE" dirty="0" err="1"/>
              <a:t>Stormwater</a:t>
            </a:r>
            <a:r>
              <a:rPr lang="de-DE" dirty="0"/>
              <a:t> (Art. 4 und 5)</a:t>
            </a:r>
          </a:p>
          <a:p>
            <a:endParaRPr lang="de-DE" dirty="0"/>
          </a:p>
          <a:p>
            <a:pPr marL="825802" indent="-825802" defTabSz="2202140">
              <a:buNone/>
            </a:pPr>
            <a:r>
              <a:rPr lang="de-DE" sz="3557" b="1" cap="all" dirty="0"/>
              <a:t>Aktivitäten in Deutschland:</a:t>
            </a:r>
          </a:p>
          <a:p>
            <a:r>
              <a:rPr lang="de-DE" dirty="0"/>
              <a:t>UBA Gutachten zur erweiterten Herstellerverantwortung „Feinkonzept“ (rechtlich und fachlich) bis 01.01.2026. Konsortium: IWW (Kristina </a:t>
            </a:r>
            <a:r>
              <a:rPr lang="de-DE" dirty="0" err="1"/>
              <a:t>Wencki</a:t>
            </a:r>
            <a:r>
              <a:rPr lang="de-DE" dirty="0"/>
              <a:t>, Tim aus der Beek, Ursula Karges), </a:t>
            </a:r>
            <a:r>
              <a:rPr lang="de-DE" dirty="0" err="1"/>
              <a:t>MOcons</a:t>
            </a:r>
            <a:r>
              <a:rPr lang="de-DE" dirty="0"/>
              <a:t> (Prof. Oelmann, Christoph </a:t>
            </a:r>
            <a:r>
              <a:rPr lang="de-DE" dirty="0" err="1"/>
              <a:t>Czichy</a:t>
            </a:r>
            <a:r>
              <a:rPr lang="de-DE" dirty="0"/>
              <a:t>), BBH (Beate Kramer), Prof. Brüning (Uni Kiel) und als externer Berater Prof. </a:t>
            </a:r>
            <a:r>
              <a:rPr lang="de-DE" dirty="0" err="1"/>
              <a:t>Schitthelm</a:t>
            </a:r>
            <a:endParaRPr lang="de-DE" dirty="0"/>
          </a:p>
          <a:p>
            <a:r>
              <a:rPr lang="de-DE" dirty="0"/>
              <a:t>Pharmaindustrie hat Klage beim EuGH eingereicht (EPR), Forderung für Omnibus UWWTD</a:t>
            </a:r>
          </a:p>
          <a:p>
            <a:r>
              <a:rPr lang="de-DE" dirty="0"/>
              <a:t>Streitbeitritt der deutschen Wasserwirtschaft zur Klage der Pharma- und Kosmetikindustrie gegen die erweiterte Herstellerverantwortung in der Kommunalabwasserrichtlinie</a:t>
            </a:r>
          </a:p>
        </p:txBody>
      </p:sp>
      <p:sp>
        <p:nvSpPr>
          <p:cNvPr id="5" name="Textplatzhalter 4">
            <a:extLst>
              <a:ext uri="{FF2B5EF4-FFF2-40B4-BE49-F238E27FC236}">
                <a16:creationId xmlns:a16="http://schemas.microsoft.com/office/drawing/2014/main" id="{E5E5B9B8-A924-4427-9ED4-F37E2324EB90}"/>
              </a:ext>
            </a:extLst>
          </p:cNvPr>
          <p:cNvSpPr>
            <a:spLocks noGrp="1"/>
          </p:cNvSpPr>
          <p:nvPr>
            <p:ph type="body" sz="quarter" idx="16"/>
          </p:nvPr>
        </p:nvSpPr>
        <p:spPr/>
        <p:txBody>
          <a:bodyPr/>
          <a:lstStyle/>
          <a:p>
            <a:r>
              <a:rPr lang="de-DE" dirty="0"/>
              <a:t>TOP 2</a:t>
            </a:r>
          </a:p>
          <a:p>
            <a:r>
              <a:rPr lang="de-DE" dirty="0"/>
              <a:t>EU-Kommunalabwasserrichtlinie</a:t>
            </a:r>
          </a:p>
        </p:txBody>
      </p:sp>
    </p:spTree>
    <p:extLst>
      <p:ext uri="{BB962C8B-B14F-4D97-AF65-F5344CB8AC3E}">
        <p14:creationId xmlns:p14="http://schemas.microsoft.com/office/powerpoint/2010/main" val="329733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E71871-DFB4-488D-96C4-7010A70F9560}"/>
              </a:ext>
            </a:extLst>
          </p:cNvPr>
          <p:cNvSpPr>
            <a:spLocks noGrp="1"/>
          </p:cNvSpPr>
          <p:nvPr>
            <p:ph type="body" sz="quarter" idx="13"/>
          </p:nvPr>
        </p:nvSpPr>
        <p:spPr/>
        <p:txBody>
          <a:bodyPr/>
          <a:lstStyle/>
          <a:p>
            <a:r>
              <a:rPr lang="de-DE" dirty="0"/>
              <a:t>Was bisher geschah: </a:t>
            </a:r>
          </a:p>
        </p:txBody>
      </p:sp>
      <p:sp>
        <p:nvSpPr>
          <p:cNvPr id="4" name="Textplatzhalter 3">
            <a:extLst>
              <a:ext uri="{FF2B5EF4-FFF2-40B4-BE49-F238E27FC236}">
                <a16:creationId xmlns:a16="http://schemas.microsoft.com/office/drawing/2014/main" id="{76E05B90-CBDC-402E-9E6E-177DE26A76F9}"/>
              </a:ext>
            </a:extLst>
          </p:cNvPr>
          <p:cNvSpPr>
            <a:spLocks noGrp="1"/>
          </p:cNvSpPr>
          <p:nvPr>
            <p:ph type="body" sz="quarter" idx="15"/>
          </p:nvPr>
        </p:nvSpPr>
        <p:spPr>
          <a:xfrm>
            <a:off x="702279" y="3222000"/>
            <a:ext cx="22283141" cy="6775450"/>
          </a:xfrm>
        </p:spPr>
        <p:txBody>
          <a:bodyPr/>
          <a:lstStyle/>
          <a:p>
            <a:r>
              <a:rPr lang="de-DE" dirty="0"/>
              <a:t>Position der deutschen Wasserwirtschaft zur Überwachungsmethodik für Phosphor und Stickstoff – Abschaffung der qualifizierten Stichprobe, Stand 07.06.2024</a:t>
            </a:r>
          </a:p>
          <a:p>
            <a:r>
              <a:rPr lang="de-DE" dirty="0"/>
              <a:t>Vorschlag Prof. Jardin zur Überwachungsmethodik KARL: 1:1-Umsetzung der europäischen Kommunalabwasserrichtlinie in deutsches Recht in Bezug auf die Überwachungsmethodik, Stand 01/2025</a:t>
            </a:r>
          </a:p>
          <a:p>
            <a:r>
              <a:rPr lang="de-DE" dirty="0"/>
              <a:t>Fachgespräch der </a:t>
            </a:r>
            <a:r>
              <a:rPr lang="de-DE" dirty="0" err="1"/>
              <a:t>agw</a:t>
            </a:r>
            <a:r>
              <a:rPr lang="de-DE" dirty="0"/>
              <a:t> mit dem MUNV zur „Abschaffung qualifizierte Stichprobe“ am 25.03.2025 </a:t>
            </a:r>
          </a:p>
          <a:p>
            <a:r>
              <a:rPr lang="de-DE" dirty="0"/>
              <a:t>Inoffizieller LAWA Vorschlag (Sachsen)/Position AÖW</a:t>
            </a:r>
          </a:p>
          <a:p>
            <a:r>
              <a:rPr lang="de-DE" dirty="0"/>
              <a:t>Rechtsgutachten der DWA zur Umsetzung der Kommunalabwasserrichtlinie und Abwasserabgabengesetz, Stand 04/2025 (Dr. Schulz )</a:t>
            </a:r>
          </a:p>
          <a:p>
            <a:r>
              <a:rPr lang="de-DE" dirty="0"/>
              <a:t>Brief der DWA an die LAWA: Forderung 1:1-Umsetzung KARL, Juni 2025</a:t>
            </a:r>
          </a:p>
          <a:p>
            <a:r>
              <a:rPr lang="de-DE" dirty="0"/>
              <a:t>Weiteres Vorgehen in NRW, den Ländern und D bleibt abzuwarten: Ggfs. Parallelität der Verfahren. Randbedingung Sorge vor </a:t>
            </a:r>
            <a:r>
              <a:rPr lang="de-DE" dirty="0" err="1"/>
              <a:t>Abnhame</a:t>
            </a:r>
            <a:r>
              <a:rPr lang="de-DE" dirty="0"/>
              <a:t> der Abwasserabgabe</a:t>
            </a:r>
          </a:p>
          <a:p>
            <a:endParaRPr lang="de-DE" dirty="0"/>
          </a:p>
        </p:txBody>
      </p:sp>
      <p:sp>
        <p:nvSpPr>
          <p:cNvPr id="5" name="Textplatzhalter 4">
            <a:extLst>
              <a:ext uri="{FF2B5EF4-FFF2-40B4-BE49-F238E27FC236}">
                <a16:creationId xmlns:a16="http://schemas.microsoft.com/office/drawing/2014/main" id="{976AE72E-84A9-4E3A-88B4-FCA6A3EE9CDE}"/>
              </a:ext>
            </a:extLst>
          </p:cNvPr>
          <p:cNvSpPr>
            <a:spLocks noGrp="1"/>
          </p:cNvSpPr>
          <p:nvPr>
            <p:ph type="body" sz="quarter" idx="16"/>
          </p:nvPr>
        </p:nvSpPr>
        <p:spPr/>
        <p:txBody>
          <a:bodyPr/>
          <a:lstStyle/>
          <a:p>
            <a:r>
              <a:rPr lang="de-DE" dirty="0"/>
              <a:t>TOP 2</a:t>
            </a:r>
          </a:p>
          <a:p>
            <a:r>
              <a:rPr lang="de-DE" dirty="0"/>
              <a:t>Sachstand Überwachungsmethodik </a:t>
            </a:r>
          </a:p>
        </p:txBody>
      </p:sp>
    </p:spTree>
    <p:extLst>
      <p:ext uri="{BB962C8B-B14F-4D97-AF65-F5344CB8AC3E}">
        <p14:creationId xmlns:p14="http://schemas.microsoft.com/office/powerpoint/2010/main" val="26695981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37AAC2C-E14C-4F6C-86FE-11E4A768DDA2}"/>
              </a:ext>
            </a:extLst>
          </p:cNvPr>
          <p:cNvSpPr>
            <a:spLocks noGrp="1"/>
          </p:cNvSpPr>
          <p:nvPr>
            <p:ph type="body" sz="quarter" idx="13"/>
          </p:nvPr>
        </p:nvSpPr>
        <p:spPr/>
        <p:txBody>
          <a:bodyPr/>
          <a:lstStyle/>
          <a:p>
            <a:r>
              <a:rPr lang="de-DE" dirty="0"/>
              <a:t>Biodiversitätsstrategie für 2030/Schutz der biologischen Vielfalt: </a:t>
            </a:r>
          </a:p>
          <a:p>
            <a:endParaRPr lang="de-DE" dirty="0"/>
          </a:p>
        </p:txBody>
      </p:sp>
      <p:sp>
        <p:nvSpPr>
          <p:cNvPr id="3" name="Textplatzhalter 2">
            <a:extLst>
              <a:ext uri="{FF2B5EF4-FFF2-40B4-BE49-F238E27FC236}">
                <a16:creationId xmlns:a16="http://schemas.microsoft.com/office/drawing/2014/main" id="{4AAFA8D0-6549-4B18-9D81-E6822CC7B50C}"/>
              </a:ext>
            </a:extLst>
          </p:cNvPr>
          <p:cNvSpPr>
            <a:spLocks noGrp="1"/>
          </p:cNvSpPr>
          <p:nvPr>
            <p:ph type="body" sz="quarter" idx="14"/>
          </p:nvPr>
        </p:nvSpPr>
        <p:spPr/>
        <p:txBody>
          <a:bodyPr/>
          <a:lstStyle/>
          <a:p>
            <a:r>
              <a:rPr lang="de-DE" dirty="0"/>
              <a:t>Aktueller Sachstand zur „Wiederherstellung der Natur“:</a:t>
            </a:r>
          </a:p>
        </p:txBody>
      </p:sp>
      <p:sp>
        <p:nvSpPr>
          <p:cNvPr id="4" name="Textplatzhalter 3">
            <a:extLst>
              <a:ext uri="{FF2B5EF4-FFF2-40B4-BE49-F238E27FC236}">
                <a16:creationId xmlns:a16="http://schemas.microsoft.com/office/drawing/2014/main" id="{D9F1B3F6-E0D8-4038-A5FF-7C72D67EB3A6}"/>
              </a:ext>
            </a:extLst>
          </p:cNvPr>
          <p:cNvSpPr>
            <a:spLocks noGrp="1"/>
          </p:cNvSpPr>
          <p:nvPr>
            <p:ph type="body" sz="quarter" idx="15"/>
          </p:nvPr>
        </p:nvSpPr>
        <p:spPr>
          <a:xfrm>
            <a:off x="702279" y="3935165"/>
            <a:ext cx="22283141" cy="9217024"/>
          </a:xfrm>
          <a:solidFill>
            <a:srgbClr val="F3F9FB"/>
          </a:solidFill>
        </p:spPr>
        <p:txBody>
          <a:bodyPr/>
          <a:lstStyle/>
          <a:p>
            <a:r>
              <a:rPr lang="de-DE" dirty="0"/>
              <a:t>Verordnung am 29.07.2024 im Amtsblatt der EU veröffentlicht</a:t>
            </a:r>
          </a:p>
          <a:p>
            <a:r>
              <a:rPr lang="de-DE" dirty="0"/>
              <a:t>Inhalt der VO:</a:t>
            </a:r>
          </a:p>
          <a:p>
            <a:pPr lvl="1"/>
            <a:r>
              <a:rPr lang="de-DE" dirty="0"/>
              <a:t>Wiederherstellung und Neuetablierung in Ökosystemen bis 2030 auf mehr als 20% der Land- und Meeresgebiete der EU und bis 2050 auf alle Ökosysteme, bei denen eine Wiederherstellung erforderlich ist</a:t>
            </a:r>
          </a:p>
          <a:p>
            <a:pPr lvl="1"/>
            <a:r>
              <a:rPr lang="de-DE" dirty="0"/>
              <a:t>Bessere Vernetzung der Lebensraumtypen</a:t>
            </a:r>
          </a:p>
          <a:p>
            <a:pPr lvl="1"/>
            <a:r>
              <a:rPr lang="de-DE" dirty="0"/>
              <a:t>Vergrößerung städtischer Grünflächen bis 2050</a:t>
            </a:r>
          </a:p>
          <a:p>
            <a:pPr lvl="1"/>
            <a:r>
              <a:rPr lang="de-DE" dirty="0"/>
              <a:t>Wiederherstellung der natürlichen Vernetzung von Flüssen </a:t>
            </a:r>
          </a:p>
          <a:p>
            <a:pPr lvl="1"/>
            <a:r>
              <a:rPr lang="de-DE" dirty="0"/>
              <a:t>Verbesserung Fluss-Aue-Interaktion</a:t>
            </a:r>
          </a:p>
          <a:p>
            <a:r>
              <a:rPr lang="de-DE" dirty="0"/>
              <a:t>Aktuell: Warten auf Nationale Wiederherstellungspläne (NWP) der MS, Brandenburg setzt als erstes BL in D die Verordnung zur Wiederherstellung der Natur aus. Bis 01.09.2026 muss D den Nationalen Wiederherstellungsplan bei der EU einreichen, </a:t>
            </a:r>
          </a:p>
          <a:p>
            <a:r>
              <a:rPr lang="de-DE" dirty="0"/>
              <a:t>Gesetzesentwurf der Bundesregierung zum Durchführungsgesetz Wiederherstellungsverordnung im Juli vorgelegt, regelt zunächst Zuständigkeiten zwischen Bund und Ländern</a:t>
            </a:r>
          </a:p>
          <a:p>
            <a:pPr lvl="0"/>
            <a:r>
              <a:rPr lang="de-DE" dirty="0"/>
              <a:t>Zeitplan für NWP: September 2025: Vorbereitende Beteiligung der Stakeholder und Öffentlichkeit; 15.01.2025 erster NWP-Entwurf und nationale Abstimmung; Q1-Q2/2026: Formale Beteiligung der Stakeholder und Öffentlichkeit über Online-Plattform und Veranstaltungen, 01.09.2026: Zweiter NWP-Entwurf an EU-Kommission</a:t>
            </a:r>
          </a:p>
          <a:p>
            <a:endParaRPr lang="de-DE" dirty="0"/>
          </a:p>
        </p:txBody>
      </p:sp>
      <p:sp>
        <p:nvSpPr>
          <p:cNvPr id="5" name="Textplatzhalter 4">
            <a:extLst>
              <a:ext uri="{FF2B5EF4-FFF2-40B4-BE49-F238E27FC236}">
                <a16:creationId xmlns:a16="http://schemas.microsoft.com/office/drawing/2014/main" id="{CA03A85E-07E3-4BB4-A285-E0C1C685F208}"/>
              </a:ext>
            </a:extLst>
          </p:cNvPr>
          <p:cNvSpPr>
            <a:spLocks noGrp="1"/>
          </p:cNvSpPr>
          <p:nvPr>
            <p:ph type="body" sz="quarter" idx="16"/>
          </p:nvPr>
        </p:nvSpPr>
        <p:spPr/>
        <p:txBody>
          <a:bodyPr/>
          <a:lstStyle/>
          <a:p>
            <a:r>
              <a:rPr lang="de-DE" dirty="0"/>
              <a:t>TOP 2</a:t>
            </a:r>
          </a:p>
          <a:p>
            <a:r>
              <a:rPr lang="de-DE" dirty="0"/>
              <a:t>EU-Verordnung zur Wiederherstellung der Natur</a:t>
            </a:r>
          </a:p>
        </p:txBody>
      </p:sp>
    </p:spTree>
    <p:extLst>
      <p:ext uri="{BB962C8B-B14F-4D97-AF65-F5344CB8AC3E}">
        <p14:creationId xmlns:p14="http://schemas.microsoft.com/office/powerpoint/2010/main" val="41358969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F1292E9-C9F1-4A62-975A-66EDAF788F7E}"/>
              </a:ext>
            </a:extLst>
          </p:cNvPr>
          <p:cNvSpPr>
            <a:spLocks noGrp="1"/>
          </p:cNvSpPr>
          <p:nvPr>
            <p:ph type="body" sz="quarter" idx="13"/>
          </p:nvPr>
        </p:nvSpPr>
        <p:spPr/>
        <p:txBody>
          <a:bodyPr/>
          <a:lstStyle/>
          <a:p>
            <a:r>
              <a:rPr lang="de-DE" sz="3600" dirty="0"/>
              <a:t>Information 4. Bewirtschaftungsplan in NRW</a:t>
            </a:r>
            <a:endParaRPr lang="de-DE" dirty="0"/>
          </a:p>
        </p:txBody>
      </p:sp>
      <p:sp>
        <p:nvSpPr>
          <p:cNvPr id="4" name="Textplatzhalter 3">
            <a:extLst>
              <a:ext uri="{FF2B5EF4-FFF2-40B4-BE49-F238E27FC236}">
                <a16:creationId xmlns:a16="http://schemas.microsoft.com/office/drawing/2014/main" id="{C6B991C3-6A61-440E-ABCE-97782DF7AFA8}"/>
              </a:ext>
            </a:extLst>
          </p:cNvPr>
          <p:cNvSpPr>
            <a:spLocks noGrp="1"/>
          </p:cNvSpPr>
          <p:nvPr>
            <p:ph type="body" sz="quarter" idx="15"/>
          </p:nvPr>
        </p:nvSpPr>
        <p:spPr>
          <a:xfrm>
            <a:off x="702279" y="3221999"/>
            <a:ext cx="22283141" cy="9858182"/>
          </a:xfrm>
          <a:solidFill>
            <a:srgbClr val="F3F9FB"/>
          </a:solidFill>
        </p:spPr>
        <p:txBody>
          <a:bodyPr/>
          <a:lstStyle/>
          <a:p>
            <a:pPr marL="0" indent="0">
              <a:buNone/>
            </a:pPr>
            <a:r>
              <a:rPr lang="de-DE" dirty="0"/>
              <a:t>Weiteres Vorgehen des MUNV bzgl. Fortschreibung des 4. Bewirtschaftungsplans NRW und der Maßnahmenprogramme veröffentlicht. Eckdaten bekannt: </a:t>
            </a:r>
          </a:p>
          <a:p>
            <a:r>
              <a:rPr lang="de-DE" dirty="0"/>
              <a:t>Verabschiedung soll bis zum 22.12.2027 erfolgen. </a:t>
            </a:r>
          </a:p>
          <a:p>
            <a:r>
              <a:rPr lang="de-DE" dirty="0"/>
              <a:t>In Vorbereitung des 4. BWP: </a:t>
            </a:r>
          </a:p>
          <a:p>
            <a:pPr lvl="1"/>
            <a:r>
              <a:rPr lang="de-DE" dirty="0"/>
              <a:t>Aktualisierung der Bestandsaufnahme 2025 läuft, </a:t>
            </a:r>
          </a:p>
          <a:p>
            <a:pPr lvl="1"/>
            <a:r>
              <a:rPr lang="de-DE" dirty="0"/>
              <a:t>Wichtige Fragen der Gewässerbewirtschaftung veröffentlicht, </a:t>
            </a:r>
            <a:r>
              <a:rPr lang="de-DE" dirty="0" err="1"/>
              <a:t>agw</a:t>
            </a:r>
            <a:r>
              <a:rPr lang="de-DE" dirty="0"/>
              <a:t> hat Stellung genommen: Kritik u.a. an geändertem Anhörungsverfahren, unterschiedliche Bewertungskriterien bei Spurenstoffen, fehlende Berücksichtigung v. Hochwasserschutzmaßnahmen</a:t>
            </a:r>
          </a:p>
          <a:p>
            <a:pPr lvl="1"/>
            <a:r>
              <a:rPr lang="de-DE" dirty="0"/>
              <a:t>Entwurf des 4. BWP wird im Dezember 2026 erwartet.</a:t>
            </a:r>
          </a:p>
          <a:p>
            <a:pPr lvl="1"/>
            <a:r>
              <a:rPr lang="de-DE" dirty="0"/>
              <a:t>Derzeit unklar, wie NRW mit 4. RST umgehen wird</a:t>
            </a:r>
          </a:p>
          <a:p>
            <a:pPr marL="0" indent="0">
              <a:buNone/>
            </a:pPr>
            <a:endParaRPr lang="de-DE" dirty="0"/>
          </a:p>
          <a:p>
            <a:pPr marL="825802" indent="-825802" defTabSz="2202140">
              <a:buNone/>
            </a:pPr>
            <a:r>
              <a:rPr lang="de-DE" sz="3600" b="1" cap="all" dirty="0"/>
              <a:t>OVG NRW legt EuGH Fragen zu </a:t>
            </a:r>
            <a:r>
              <a:rPr lang="de-DE" sz="3600" b="1" cap="all" dirty="0" err="1"/>
              <a:t>MaPros</a:t>
            </a:r>
            <a:r>
              <a:rPr lang="de-DE" sz="3600" b="1" cap="all" dirty="0"/>
              <a:t> für Rhein vor</a:t>
            </a:r>
          </a:p>
          <a:p>
            <a:r>
              <a:rPr lang="de-DE" dirty="0"/>
              <a:t>Fragen zur Auslegung der WRRL</a:t>
            </a:r>
          </a:p>
          <a:p>
            <a:r>
              <a:rPr lang="de-DE" dirty="0"/>
              <a:t>Hintergrund ist Klage DUH gegen Bundesländer im EZG des Rheins bzgl. Quecksilber, DUH hält ländereigene Programme für rechtlich nicht bindend</a:t>
            </a:r>
          </a:p>
          <a:p>
            <a:r>
              <a:rPr lang="de-DE" dirty="0"/>
              <a:t>Klärung, ob WRRL Erstellung eines einzigen </a:t>
            </a:r>
            <a:r>
              <a:rPr lang="de-DE" dirty="0" err="1"/>
              <a:t>MaPros</a:t>
            </a:r>
            <a:r>
              <a:rPr lang="de-DE" dirty="0"/>
              <a:t> durch zentrale Behörde für eine Flussgebietseinheit verlangt</a:t>
            </a:r>
          </a:p>
        </p:txBody>
      </p:sp>
      <p:sp>
        <p:nvSpPr>
          <p:cNvPr id="5" name="Textplatzhalter 4">
            <a:extLst>
              <a:ext uri="{FF2B5EF4-FFF2-40B4-BE49-F238E27FC236}">
                <a16:creationId xmlns:a16="http://schemas.microsoft.com/office/drawing/2014/main" id="{F36875F6-086B-4431-87EF-2E11D25E36DB}"/>
              </a:ext>
            </a:extLst>
          </p:cNvPr>
          <p:cNvSpPr>
            <a:spLocks noGrp="1"/>
          </p:cNvSpPr>
          <p:nvPr>
            <p:ph type="body" sz="quarter" idx="16"/>
          </p:nvPr>
        </p:nvSpPr>
        <p:spPr/>
        <p:txBody>
          <a:bodyPr/>
          <a:lstStyle/>
          <a:p>
            <a:r>
              <a:rPr lang="de-DE" sz="3600" dirty="0"/>
              <a:t>TOP 2: Information zur Aufstellung </a:t>
            </a:r>
          </a:p>
          <a:p>
            <a:r>
              <a:rPr lang="de-DE" sz="3600" dirty="0"/>
              <a:t>4. Bewirtschaftungsplan in NRW</a:t>
            </a:r>
            <a:endParaRPr lang="de-DE" dirty="0"/>
          </a:p>
        </p:txBody>
      </p:sp>
    </p:spTree>
    <p:extLst>
      <p:ext uri="{BB962C8B-B14F-4D97-AF65-F5344CB8AC3E}">
        <p14:creationId xmlns:p14="http://schemas.microsoft.com/office/powerpoint/2010/main" val="15521222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D5F4E01A-674E-4DFC-AF3A-6355B2224E64}"/>
              </a:ext>
            </a:extLst>
          </p:cNvPr>
          <p:cNvSpPr>
            <a:spLocks noGrp="1"/>
          </p:cNvSpPr>
          <p:nvPr>
            <p:ph type="body" sz="quarter" idx="13"/>
          </p:nvPr>
        </p:nvSpPr>
        <p:spPr/>
        <p:txBody>
          <a:bodyPr/>
          <a:lstStyle/>
          <a:p>
            <a:r>
              <a:rPr lang="de-DE" dirty="0"/>
              <a:t>Ablauf</a:t>
            </a:r>
          </a:p>
          <a:p>
            <a:endParaRPr lang="de-DE" dirty="0"/>
          </a:p>
        </p:txBody>
      </p:sp>
      <p:sp>
        <p:nvSpPr>
          <p:cNvPr id="4" name="Textplatzhalter 3">
            <a:extLst>
              <a:ext uri="{FF2B5EF4-FFF2-40B4-BE49-F238E27FC236}">
                <a16:creationId xmlns:a16="http://schemas.microsoft.com/office/drawing/2014/main" id="{A796D36D-71AF-4A5B-A2C1-D8D88D4B816E}"/>
              </a:ext>
            </a:extLst>
          </p:cNvPr>
          <p:cNvSpPr>
            <a:spLocks noGrp="1"/>
          </p:cNvSpPr>
          <p:nvPr>
            <p:ph type="body" sz="quarter" idx="15"/>
          </p:nvPr>
        </p:nvSpPr>
        <p:spPr>
          <a:xfrm>
            <a:off x="702279" y="3647133"/>
            <a:ext cx="22283141" cy="7063482"/>
          </a:xfrm>
        </p:spPr>
        <p:txBody>
          <a:bodyPr/>
          <a:lstStyle/>
          <a:p>
            <a:pPr marL="0" indent="0">
              <a:spcAft>
                <a:spcPts val="600"/>
              </a:spcAft>
              <a:buNone/>
            </a:pPr>
            <a:r>
              <a:rPr lang="de-DE" u="sng" dirty="0"/>
              <a:t>Teil 1 </a:t>
            </a:r>
          </a:p>
          <a:p>
            <a:pPr marL="0" indent="0">
              <a:spcAft>
                <a:spcPts val="600"/>
              </a:spcAft>
              <a:buNone/>
            </a:pPr>
            <a:r>
              <a:rPr lang="de-DE" dirty="0"/>
              <a:t>12.00 bis 13.30 h: Austausch mit Herrn Keil zu den Verbandsgesetzen</a:t>
            </a:r>
          </a:p>
          <a:p>
            <a:pPr marL="0" indent="0">
              <a:spcAft>
                <a:spcPts val="600"/>
              </a:spcAft>
              <a:buNone/>
            </a:pPr>
            <a:endParaRPr lang="de-DE" dirty="0"/>
          </a:p>
          <a:p>
            <a:pPr marL="0" indent="0">
              <a:spcAft>
                <a:spcPts val="600"/>
              </a:spcAft>
              <a:buNone/>
            </a:pPr>
            <a:r>
              <a:rPr lang="de-DE" b="1" dirty="0"/>
              <a:t>Gemeinsamer Mittagsimbiss</a:t>
            </a:r>
          </a:p>
          <a:p>
            <a:pPr marL="0" indent="0">
              <a:spcAft>
                <a:spcPts val="600"/>
              </a:spcAft>
              <a:buNone/>
            </a:pPr>
            <a:endParaRPr lang="de-DE" dirty="0"/>
          </a:p>
          <a:p>
            <a:pPr marL="0" indent="0">
              <a:spcAft>
                <a:spcPts val="600"/>
              </a:spcAft>
              <a:buNone/>
            </a:pPr>
            <a:r>
              <a:rPr lang="de-DE" u="sng" dirty="0"/>
              <a:t>Teil 2</a:t>
            </a:r>
          </a:p>
          <a:p>
            <a:pPr marL="0" indent="0">
              <a:spcAft>
                <a:spcPts val="600"/>
              </a:spcAft>
              <a:buNone/>
            </a:pPr>
            <a:r>
              <a:rPr lang="de-DE" dirty="0"/>
              <a:t>14.00 bis 17.30 h: Erfahrungsaustausch inkl. Verabschiedungen</a:t>
            </a:r>
          </a:p>
          <a:p>
            <a:pPr marL="0" indent="0">
              <a:spcAft>
                <a:spcPts val="600"/>
              </a:spcAft>
              <a:buNone/>
            </a:pPr>
            <a:endParaRPr lang="de-DE" dirty="0"/>
          </a:p>
        </p:txBody>
      </p:sp>
    </p:spTree>
    <p:extLst>
      <p:ext uri="{BB962C8B-B14F-4D97-AF65-F5344CB8AC3E}">
        <p14:creationId xmlns:p14="http://schemas.microsoft.com/office/powerpoint/2010/main" val="19233951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CC9A7DFB-9A8D-40C8-90CB-D6C9DB6EFA82}"/>
              </a:ext>
            </a:extLst>
          </p:cNvPr>
          <p:cNvSpPr>
            <a:spLocks noGrp="1"/>
          </p:cNvSpPr>
          <p:nvPr>
            <p:ph type="body" sz="quarter" idx="13"/>
          </p:nvPr>
        </p:nvSpPr>
        <p:spPr/>
        <p:txBody>
          <a:bodyPr/>
          <a:lstStyle/>
          <a:p>
            <a:r>
              <a:rPr lang="de-DE" dirty="0"/>
              <a:t>Beschleunigungsgesetze</a:t>
            </a:r>
          </a:p>
        </p:txBody>
      </p:sp>
      <p:sp>
        <p:nvSpPr>
          <p:cNvPr id="7" name="Textplatzhalter 6">
            <a:extLst>
              <a:ext uri="{FF2B5EF4-FFF2-40B4-BE49-F238E27FC236}">
                <a16:creationId xmlns:a16="http://schemas.microsoft.com/office/drawing/2014/main" id="{D17CAF76-EEC3-4DBD-B9CF-F9AE421819CD}"/>
              </a:ext>
            </a:extLst>
          </p:cNvPr>
          <p:cNvSpPr>
            <a:spLocks noGrp="1"/>
          </p:cNvSpPr>
          <p:nvPr>
            <p:ph type="body" sz="quarter" idx="14"/>
          </p:nvPr>
        </p:nvSpPr>
        <p:spPr/>
        <p:txBody>
          <a:bodyPr/>
          <a:lstStyle/>
          <a:p>
            <a:endParaRPr lang="de-DE" b="1" dirty="0"/>
          </a:p>
        </p:txBody>
      </p:sp>
      <p:sp>
        <p:nvSpPr>
          <p:cNvPr id="8" name="Textplatzhalter 7">
            <a:extLst>
              <a:ext uri="{FF2B5EF4-FFF2-40B4-BE49-F238E27FC236}">
                <a16:creationId xmlns:a16="http://schemas.microsoft.com/office/drawing/2014/main" id="{87A7A2E5-7290-432D-9566-86AF1EC9D19D}"/>
              </a:ext>
            </a:extLst>
          </p:cNvPr>
          <p:cNvSpPr>
            <a:spLocks noGrp="1"/>
          </p:cNvSpPr>
          <p:nvPr>
            <p:ph type="body" sz="quarter" idx="15"/>
          </p:nvPr>
        </p:nvSpPr>
        <p:spPr>
          <a:xfrm>
            <a:off x="718641" y="3935165"/>
            <a:ext cx="22283141" cy="6775450"/>
          </a:xfrm>
        </p:spPr>
        <p:txBody>
          <a:bodyPr/>
          <a:lstStyle/>
          <a:p>
            <a:endParaRPr lang="de-DE" dirty="0"/>
          </a:p>
          <a:p>
            <a:pPr lvl="1"/>
            <a:endParaRPr lang="de-DE" dirty="0"/>
          </a:p>
          <a:p>
            <a:pPr lvl="2"/>
            <a:endParaRPr lang="de-DE" dirty="0"/>
          </a:p>
          <a:p>
            <a:pPr lvl="4"/>
            <a:r>
              <a:rPr lang="de-DE" dirty="0" err="1"/>
              <a:t>Geothermiebeschleunigungsgesetz</a:t>
            </a:r>
            <a:r>
              <a:rPr lang="de-DE" dirty="0"/>
              <a:t>.</a:t>
            </a:r>
          </a:p>
          <a:p>
            <a:pPr lvl="4"/>
            <a:r>
              <a:rPr lang="de-DE" dirty="0"/>
              <a:t>Wasserstoffbeschleunigungsgesetz,</a:t>
            </a:r>
          </a:p>
          <a:p>
            <a:pPr lvl="4"/>
            <a:r>
              <a:rPr lang="de-DE" dirty="0"/>
              <a:t>Infrastrukturbeschleunigungsgesetz</a:t>
            </a:r>
          </a:p>
          <a:p>
            <a:pPr lvl="4"/>
            <a:endParaRPr lang="de-DE" dirty="0"/>
          </a:p>
          <a:p>
            <a:pPr lvl="4"/>
            <a:r>
              <a:rPr lang="de-DE" dirty="0"/>
              <a:t>Besonderes </a:t>
            </a:r>
            <a:r>
              <a:rPr lang="de-DE" dirty="0" err="1"/>
              <a:t>öff</a:t>
            </a:r>
            <a:r>
              <a:rPr lang="de-DE" dirty="0"/>
              <a:t>. Interesse (Art. 6 RED III </a:t>
            </a:r>
            <a:r>
              <a:rPr lang="de-DE" dirty="0" err="1"/>
              <a:t>Rili</a:t>
            </a:r>
            <a:r>
              <a:rPr lang="de-DE" dirty="0"/>
              <a:t> ./.</a:t>
            </a:r>
            <a:br>
              <a:rPr lang="de-DE" dirty="0"/>
            </a:br>
            <a:r>
              <a:rPr lang="de-DE" dirty="0"/>
              <a:t>Schutz des Rohwassers mit Verfassungsrang</a:t>
            </a:r>
          </a:p>
          <a:p>
            <a:pPr lvl="4"/>
            <a:endParaRPr lang="de-DE" dirty="0"/>
          </a:p>
        </p:txBody>
      </p:sp>
      <p:sp>
        <p:nvSpPr>
          <p:cNvPr id="9" name="Textplatzhalter 8">
            <a:extLst>
              <a:ext uri="{FF2B5EF4-FFF2-40B4-BE49-F238E27FC236}">
                <a16:creationId xmlns:a16="http://schemas.microsoft.com/office/drawing/2014/main" id="{06621A0C-681F-4B7C-ACE7-866AF2F1DF8C}"/>
              </a:ext>
            </a:extLst>
          </p:cNvPr>
          <p:cNvSpPr>
            <a:spLocks noGrp="1"/>
          </p:cNvSpPr>
          <p:nvPr>
            <p:ph type="body" sz="quarter" idx="16"/>
          </p:nvPr>
        </p:nvSpPr>
        <p:spPr/>
        <p:txBody>
          <a:bodyPr/>
          <a:lstStyle/>
          <a:p>
            <a:r>
              <a:rPr lang="de-DE" dirty="0"/>
              <a:t>TOP 3: Beschleunigungsgesetze mit Bezug zum Wasser/Geothermie/Wasserstoff</a:t>
            </a:r>
          </a:p>
        </p:txBody>
      </p:sp>
      <p:sp>
        <p:nvSpPr>
          <p:cNvPr id="2" name="Textfeld 1">
            <a:extLst>
              <a:ext uri="{FF2B5EF4-FFF2-40B4-BE49-F238E27FC236}">
                <a16:creationId xmlns:a16="http://schemas.microsoft.com/office/drawing/2014/main" id="{1A2FD11F-C0AF-441E-9AFA-4A7787A39C2F}"/>
              </a:ext>
            </a:extLst>
          </p:cNvPr>
          <p:cNvSpPr txBox="1"/>
          <p:nvPr/>
        </p:nvSpPr>
        <p:spPr>
          <a:xfrm>
            <a:off x="14236476" y="5660897"/>
            <a:ext cx="7560840" cy="3754874"/>
          </a:xfrm>
          <a:prstGeom prst="rect">
            <a:avLst/>
          </a:prstGeom>
          <a:noFill/>
        </p:spPr>
        <p:txBody>
          <a:bodyPr wrap="square" rtlCol="0">
            <a:spAutoFit/>
          </a:bodyPr>
          <a:lstStyle/>
          <a:p>
            <a:pPr marL="457200" indent="-457200">
              <a:buFont typeface="Arial" panose="020B0604020202020204" pitchFamily="34" charset="0"/>
              <a:buChar char="•"/>
            </a:pPr>
            <a:r>
              <a:rPr lang="de-DE" sz="3400" dirty="0">
                <a:latin typeface="Arial Narrow" panose="020B0606020202030204" pitchFamily="34" charset="0"/>
              </a:rPr>
              <a:t>Artikelgesetze mit Änderung WHG</a:t>
            </a:r>
            <a:br>
              <a:rPr lang="de-DE" sz="3400" dirty="0">
                <a:latin typeface="Arial Narrow" panose="020B0606020202030204" pitchFamily="34" charset="0"/>
              </a:rPr>
            </a:br>
            <a:r>
              <a:rPr lang="de-DE" sz="3400" dirty="0">
                <a:latin typeface="Arial Narrow" panose="020B0606020202030204" pitchFamily="34" charset="0"/>
              </a:rPr>
              <a:t>(einheitliche Stelle, Projektmanager, Schnittstelle zum Bergrecht))</a:t>
            </a:r>
          </a:p>
          <a:p>
            <a:pPr marL="457200" indent="-457200">
              <a:buFont typeface="Arial" panose="020B0604020202020204" pitchFamily="34" charset="0"/>
              <a:buChar char="•"/>
            </a:pPr>
            <a:r>
              <a:rPr lang="de-DE" sz="3400" dirty="0">
                <a:latin typeface="Arial Narrow" panose="020B0606020202030204" pitchFamily="34" charset="0"/>
              </a:rPr>
              <a:t>Überragendes </a:t>
            </a:r>
            <a:r>
              <a:rPr lang="de-DE" sz="3400" dirty="0" err="1">
                <a:latin typeface="Arial Narrow" panose="020B0606020202030204" pitchFamily="34" charset="0"/>
              </a:rPr>
              <a:t>öff</a:t>
            </a:r>
            <a:r>
              <a:rPr lang="de-DE" sz="3400" dirty="0">
                <a:latin typeface="Arial Narrow" panose="020B0606020202030204" pitchFamily="34" charset="0"/>
              </a:rPr>
              <a:t>. Interesse</a:t>
            </a:r>
          </a:p>
          <a:p>
            <a:pPr marL="457200" indent="-457200">
              <a:buFont typeface="Arial" panose="020B0604020202020204" pitchFamily="34" charset="0"/>
              <a:buChar char="•"/>
            </a:pPr>
            <a:r>
              <a:rPr lang="de-DE" sz="3400" dirty="0">
                <a:latin typeface="Arial Narrow" panose="020B0606020202030204" pitchFamily="34" charset="0"/>
              </a:rPr>
              <a:t>Fristverkürzungen / Zustimmungsfiktion von </a:t>
            </a:r>
            <a:r>
              <a:rPr lang="de-DE" sz="3400" dirty="0" err="1">
                <a:latin typeface="Arial Narrow" panose="020B0606020202030204" pitchFamily="34" charset="0"/>
              </a:rPr>
              <a:t>TöB´s</a:t>
            </a:r>
            <a:r>
              <a:rPr lang="de-DE" sz="3400">
                <a:latin typeface="Arial Narrow" panose="020B0606020202030204" pitchFamily="34" charset="0"/>
              </a:rPr>
              <a:t>;  </a:t>
            </a:r>
            <a:r>
              <a:rPr lang="de-DE" sz="3400" dirty="0">
                <a:latin typeface="Arial Narrow" panose="020B0606020202030204" pitchFamily="34" charset="0"/>
              </a:rPr>
              <a:t>– kann für Wasserbehörden schwierig werden</a:t>
            </a:r>
          </a:p>
        </p:txBody>
      </p:sp>
      <p:sp>
        <p:nvSpPr>
          <p:cNvPr id="3" name="Geschweifte Klammer rechts 2">
            <a:extLst>
              <a:ext uri="{FF2B5EF4-FFF2-40B4-BE49-F238E27FC236}">
                <a16:creationId xmlns:a16="http://schemas.microsoft.com/office/drawing/2014/main" id="{729780AE-93B9-49AE-A7DF-E845E4375AD0}"/>
              </a:ext>
            </a:extLst>
          </p:cNvPr>
          <p:cNvSpPr/>
          <p:nvPr/>
        </p:nvSpPr>
        <p:spPr>
          <a:xfrm>
            <a:off x="11140132" y="6281444"/>
            <a:ext cx="1008112"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28091859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5CFA77F4-DB11-465F-9A34-B6C65F6C14D8}"/>
              </a:ext>
            </a:extLst>
          </p:cNvPr>
          <p:cNvSpPr txBox="1">
            <a:spLocks/>
          </p:cNvSpPr>
          <p:nvPr/>
        </p:nvSpPr>
        <p:spPr>
          <a:xfrm>
            <a:off x="702279" y="3221999"/>
            <a:ext cx="22283141" cy="9858182"/>
          </a:xfrm>
          <a:prstGeom prst="rect">
            <a:avLst/>
          </a:prstGeom>
          <a:noFill/>
        </p:spPr>
        <p:txBody>
          <a:bodyPr/>
          <a:lstStyle>
            <a:lvl1pPr marL="508178" indent="-508178" algn="l" defTabSz="389956" rtl="0" eaLnBrk="0" fontAlgn="base" hangingPunct="0">
              <a:spcBef>
                <a:spcPct val="20000"/>
              </a:spcBef>
              <a:spcAft>
                <a:spcPct val="0"/>
              </a:spcAft>
              <a:buFont typeface="Arial" panose="020B0604020202020204" pitchFamily="34" charset="0"/>
              <a:buChar char="•"/>
              <a:defRPr sz="3400" i="0" kern="1200">
                <a:solidFill>
                  <a:srgbClr val="58595B"/>
                </a:solidFill>
                <a:latin typeface="Arial Narrow" pitchFamily="34" charset="0"/>
                <a:ea typeface="+mn-ea"/>
                <a:cs typeface="+mn-cs"/>
              </a:defRPr>
            </a:lvl1pPr>
            <a:lvl2pPr marL="1000350" indent="-381133" algn="l" defTabSz="389956" rtl="0" eaLnBrk="0" fontAlgn="base" hangingPunct="0">
              <a:spcBef>
                <a:spcPts val="667"/>
              </a:spcBef>
              <a:spcAft>
                <a:spcPct val="0"/>
              </a:spcAft>
              <a:buFont typeface="Arial" panose="020B0604020202020204" pitchFamily="34" charset="0"/>
              <a:buChar char="•"/>
              <a:defRPr sz="3400" i="0" kern="1200">
                <a:solidFill>
                  <a:srgbClr val="58595B"/>
                </a:solidFill>
                <a:latin typeface="Arial Narrow" pitchFamily="34" charset="0"/>
                <a:ea typeface="+mn-ea"/>
                <a:cs typeface="+mn-cs"/>
              </a:defRPr>
            </a:lvl2pPr>
            <a:lvl3pPr marL="1480518" indent="-381133" algn="l" defTabSz="389956" rtl="0" eaLnBrk="0" fontAlgn="base" hangingPunct="0">
              <a:spcBef>
                <a:spcPct val="20000"/>
              </a:spcBef>
              <a:spcAft>
                <a:spcPct val="0"/>
              </a:spcAft>
              <a:buFont typeface="Arial" panose="020B0604020202020204" pitchFamily="34" charset="0"/>
              <a:buChar char="•"/>
              <a:defRPr sz="3400" i="0" kern="1200">
                <a:solidFill>
                  <a:srgbClr val="58595B"/>
                </a:solidFill>
                <a:latin typeface="Arial Narrow" pitchFamily="34" charset="0"/>
                <a:ea typeface="+mn-ea"/>
                <a:cs typeface="+mn-cs"/>
              </a:defRPr>
            </a:lvl3pPr>
            <a:lvl4pPr marL="2000700" indent="-381133" algn="l" defTabSz="389956" rtl="0" eaLnBrk="0" fontAlgn="base" hangingPunct="0">
              <a:spcBef>
                <a:spcPct val="20000"/>
              </a:spcBef>
              <a:spcAft>
                <a:spcPct val="0"/>
              </a:spcAft>
              <a:buFont typeface="Arial" panose="020B0604020202020204" pitchFamily="34" charset="0"/>
              <a:buChar char="•"/>
              <a:defRPr sz="3400" i="0" kern="1200">
                <a:solidFill>
                  <a:srgbClr val="58595B"/>
                </a:solidFill>
                <a:latin typeface="Arial Narrow" pitchFamily="34" charset="0"/>
                <a:ea typeface="+mn-ea"/>
                <a:cs typeface="+mn-cs"/>
              </a:defRPr>
            </a:lvl4pPr>
            <a:lvl5pPr marL="2600910" indent="-381133" algn="l" defTabSz="389956" rtl="0" eaLnBrk="0" fontAlgn="base" hangingPunct="0">
              <a:spcBef>
                <a:spcPts val="667"/>
              </a:spcBef>
              <a:spcAft>
                <a:spcPct val="0"/>
              </a:spcAft>
              <a:buFont typeface="Arial" panose="020B0604020202020204" pitchFamily="34" charset="0"/>
              <a:buChar char="•"/>
              <a:defRPr sz="3400" i="0" kern="1200">
                <a:solidFill>
                  <a:srgbClr val="58595B"/>
                </a:solidFill>
                <a:latin typeface="Arial Narrow" pitchFamily="34" charset="0"/>
                <a:ea typeface="+mn-ea"/>
                <a:cs typeface="+mn-cs"/>
              </a:defRPr>
            </a:lvl5pPr>
            <a:lvl6pPr marL="2200770" indent="-550722" algn="l" defTabSz="2202886" rtl="0" eaLnBrk="1" latinLnBrk="0" hangingPunct="1">
              <a:spcBef>
                <a:spcPts val="667"/>
              </a:spcBef>
              <a:buFont typeface="Arial" pitchFamily="34" charset="0"/>
              <a:buChar char="•"/>
              <a:defRPr lang="de-DE" sz="2668" i="1" kern="1200" dirty="0">
                <a:solidFill>
                  <a:srgbClr val="58595B"/>
                </a:solidFill>
                <a:latin typeface="Arial Narrow" pitchFamily="34" charset="0"/>
                <a:ea typeface="+mn-ea"/>
                <a:cs typeface="+mn-cs"/>
              </a:defRPr>
            </a:lvl6pPr>
            <a:lvl7pPr marL="2881008" indent="-550722" algn="l" defTabSz="2202886" rtl="0" eaLnBrk="1" latinLnBrk="0" hangingPunct="1">
              <a:spcBef>
                <a:spcPts val="667"/>
              </a:spcBef>
              <a:buFont typeface="Arial" pitchFamily="34" charset="0"/>
              <a:buChar char="•"/>
              <a:defRPr lang="de-DE" sz="2668" i="1" kern="1200" dirty="0">
                <a:solidFill>
                  <a:srgbClr val="58595B"/>
                </a:solidFill>
                <a:latin typeface="Arial Narrow" pitchFamily="34" charset="0"/>
                <a:ea typeface="+mn-ea"/>
                <a:cs typeface="+mn-cs"/>
              </a:defRPr>
            </a:lvl7pPr>
            <a:lvl8pPr marL="8260821"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8pPr>
            <a:lvl9pPr marL="9362263" indent="-550722" algn="l" defTabSz="2202886" rtl="0" eaLnBrk="1" latinLnBrk="0" hangingPunct="1">
              <a:spcBef>
                <a:spcPct val="20000"/>
              </a:spcBef>
              <a:buFont typeface="Arial" pitchFamily="34" charset="0"/>
              <a:buChar char="•"/>
              <a:defRPr sz="4779" kern="1200">
                <a:solidFill>
                  <a:schemeClr val="tx1"/>
                </a:solidFill>
                <a:latin typeface="+mn-lt"/>
                <a:ea typeface="+mn-ea"/>
                <a:cs typeface="+mn-cs"/>
              </a:defRPr>
            </a:lvl9pPr>
          </a:lstStyle>
          <a:p>
            <a:pPr marL="0" indent="0">
              <a:buFont typeface="Arial" panose="020B0604020202020204" pitchFamily="34" charset="0"/>
              <a:buNone/>
            </a:pPr>
            <a:endParaRPr lang="de-DE" dirty="0"/>
          </a:p>
        </p:txBody>
      </p:sp>
      <p:sp>
        <p:nvSpPr>
          <p:cNvPr id="6" name="Textplatzhalter 5">
            <a:extLst>
              <a:ext uri="{FF2B5EF4-FFF2-40B4-BE49-F238E27FC236}">
                <a16:creationId xmlns:a16="http://schemas.microsoft.com/office/drawing/2014/main" id="{CC9A7DFB-9A8D-40C8-90CB-D6C9DB6EFA82}"/>
              </a:ext>
            </a:extLst>
          </p:cNvPr>
          <p:cNvSpPr>
            <a:spLocks noGrp="1"/>
          </p:cNvSpPr>
          <p:nvPr>
            <p:ph type="body" sz="quarter" idx="13"/>
          </p:nvPr>
        </p:nvSpPr>
        <p:spPr/>
        <p:txBody>
          <a:bodyPr/>
          <a:lstStyle/>
          <a:p>
            <a:r>
              <a:rPr lang="de-DE" dirty="0"/>
              <a:t>Wasserknappheit / Wasserdargebot</a:t>
            </a:r>
          </a:p>
          <a:p>
            <a:endParaRPr lang="de-DE" dirty="0"/>
          </a:p>
        </p:txBody>
      </p:sp>
      <p:sp>
        <p:nvSpPr>
          <p:cNvPr id="9" name="Textplatzhalter 8">
            <a:extLst>
              <a:ext uri="{FF2B5EF4-FFF2-40B4-BE49-F238E27FC236}">
                <a16:creationId xmlns:a16="http://schemas.microsoft.com/office/drawing/2014/main" id="{06621A0C-681F-4B7C-ACE7-866AF2F1DF8C}"/>
              </a:ext>
            </a:extLst>
          </p:cNvPr>
          <p:cNvSpPr>
            <a:spLocks noGrp="1"/>
          </p:cNvSpPr>
          <p:nvPr>
            <p:ph type="body" sz="quarter" idx="16"/>
          </p:nvPr>
        </p:nvSpPr>
        <p:spPr/>
        <p:txBody>
          <a:bodyPr/>
          <a:lstStyle/>
          <a:p>
            <a:r>
              <a:rPr lang="de-DE" dirty="0"/>
              <a:t>TOP 3</a:t>
            </a:r>
          </a:p>
          <a:p>
            <a:r>
              <a:rPr lang="de-DE" dirty="0"/>
              <a:t>Definition von und Umgang mit Wasserknappheit</a:t>
            </a:r>
          </a:p>
        </p:txBody>
      </p:sp>
      <p:pic>
        <p:nvPicPr>
          <p:cNvPr id="2" name="Grafik 1">
            <a:extLst>
              <a:ext uri="{FF2B5EF4-FFF2-40B4-BE49-F238E27FC236}">
                <a16:creationId xmlns:a16="http://schemas.microsoft.com/office/drawing/2014/main" id="{0F5BFC88-0AEF-4939-AF1D-C830C0D002FC}"/>
              </a:ext>
            </a:extLst>
          </p:cNvPr>
          <p:cNvPicPr>
            <a:picLocks noChangeAspect="1"/>
          </p:cNvPicPr>
          <p:nvPr/>
        </p:nvPicPr>
        <p:blipFill>
          <a:blip r:embed="rId2"/>
          <a:stretch>
            <a:fillRect/>
          </a:stretch>
        </p:blipFill>
        <p:spPr>
          <a:xfrm>
            <a:off x="11839431" y="6663157"/>
            <a:ext cx="41561" cy="16624"/>
          </a:xfrm>
          <a:prstGeom prst="rect">
            <a:avLst/>
          </a:prstGeom>
        </p:spPr>
      </p:pic>
      <p:pic>
        <p:nvPicPr>
          <p:cNvPr id="3" name="Grafik 2">
            <a:extLst>
              <a:ext uri="{FF2B5EF4-FFF2-40B4-BE49-F238E27FC236}">
                <a16:creationId xmlns:a16="http://schemas.microsoft.com/office/drawing/2014/main" id="{2BA68BD3-E33A-41E5-AE45-E267AF4B4BA6}"/>
              </a:ext>
            </a:extLst>
          </p:cNvPr>
          <p:cNvPicPr>
            <a:picLocks noChangeAspect="1"/>
          </p:cNvPicPr>
          <p:nvPr/>
        </p:nvPicPr>
        <p:blipFill>
          <a:blip r:embed="rId3"/>
          <a:stretch>
            <a:fillRect/>
          </a:stretch>
        </p:blipFill>
        <p:spPr>
          <a:xfrm>
            <a:off x="11991831" y="6815557"/>
            <a:ext cx="41561" cy="16624"/>
          </a:xfrm>
          <a:prstGeom prst="rect">
            <a:avLst/>
          </a:prstGeom>
        </p:spPr>
      </p:pic>
      <p:pic>
        <p:nvPicPr>
          <p:cNvPr id="4" name="Grafik 3">
            <a:extLst>
              <a:ext uri="{FF2B5EF4-FFF2-40B4-BE49-F238E27FC236}">
                <a16:creationId xmlns:a16="http://schemas.microsoft.com/office/drawing/2014/main" id="{A685E828-3E70-4F8A-8197-BABF4A802F64}"/>
              </a:ext>
            </a:extLst>
          </p:cNvPr>
          <p:cNvPicPr>
            <a:picLocks noChangeAspect="1"/>
          </p:cNvPicPr>
          <p:nvPr/>
        </p:nvPicPr>
        <p:blipFill>
          <a:blip r:embed="rId4"/>
          <a:stretch>
            <a:fillRect/>
          </a:stretch>
        </p:blipFill>
        <p:spPr>
          <a:xfrm>
            <a:off x="16180692" y="2493968"/>
            <a:ext cx="6315131" cy="9146053"/>
          </a:xfrm>
          <a:prstGeom prst="rect">
            <a:avLst/>
          </a:prstGeom>
        </p:spPr>
      </p:pic>
      <p:sp>
        <p:nvSpPr>
          <p:cNvPr id="11" name="Textplatzhalter 10">
            <a:extLst>
              <a:ext uri="{FF2B5EF4-FFF2-40B4-BE49-F238E27FC236}">
                <a16:creationId xmlns:a16="http://schemas.microsoft.com/office/drawing/2014/main" id="{EB6250FE-0D69-4395-A2F2-E28DE1851796}"/>
              </a:ext>
            </a:extLst>
          </p:cNvPr>
          <p:cNvSpPr>
            <a:spLocks noGrp="1"/>
          </p:cNvSpPr>
          <p:nvPr>
            <p:ph type="body" sz="quarter" idx="15"/>
          </p:nvPr>
        </p:nvSpPr>
        <p:spPr>
          <a:xfrm>
            <a:off x="702279" y="3222000"/>
            <a:ext cx="11517973" cy="6775450"/>
          </a:xfrm>
        </p:spPr>
        <p:txBody>
          <a:bodyPr/>
          <a:lstStyle/>
          <a:p>
            <a:r>
              <a:rPr lang="de-DE" dirty="0"/>
              <a:t>Derzeit werden vereinzelt Methoden zur Berechnung des Wasserdargebots angewendet, die nur einen kurzen Zeitraum erfassen und dadurch werden Jahre mit unterdurchschnittlichen Niederschlägen stärker gewichtet. Tatsächlich sollte aber das Wasserdargebot über einen langfristigen Zeitraum berechnet werden, um eine Entscheidung zur Bewirtschaftung des Wasserdargebots zu ermöglichen. Top-Down-Bewertungen, pauschale Ansätze / Abschläge etc. werden hier nicht als passend angesehen, um die Situation in den Einzugsgebieten passend zu erfassen. Ergänzend bedarf es flexibler Bewirtschaftungsinstrumente unter Einbeziehung regionaler Expertise, um eine langfristige Sicherung der Grundwasserressource zu er möglichen. </a:t>
            </a:r>
          </a:p>
          <a:p>
            <a:r>
              <a:rPr lang="de-DE" dirty="0"/>
              <a:t>vgl. Simon et al.: Empfehlungen für die zukünftige mengenmäßige Grundwasser-bewirtschaftung in NRW in: </a:t>
            </a:r>
            <a:r>
              <a:rPr lang="de-DE" dirty="0" err="1"/>
              <a:t>energie</a:t>
            </a:r>
            <a:r>
              <a:rPr lang="de-DE" dirty="0"/>
              <a:t> | wasser-praxis 4/2025, S. 50 ff.</a:t>
            </a:r>
          </a:p>
        </p:txBody>
      </p:sp>
    </p:spTree>
    <p:extLst>
      <p:ext uri="{BB962C8B-B14F-4D97-AF65-F5344CB8AC3E}">
        <p14:creationId xmlns:p14="http://schemas.microsoft.com/office/powerpoint/2010/main" val="9232303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118B740-DDAB-4E53-A077-5395B0D6F6CC}"/>
              </a:ext>
            </a:extLst>
          </p:cNvPr>
          <p:cNvSpPr>
            <a:spLocks noGrp="1"/>
          </p:cNvSpPr>
          <p:nvPr>
            <p:ph type="body" sz="quarter" idx="13"/>
          </p:nvPr>
        </p:nvSpPr>
        <p:spPr/>
        <p:txBody>
          <a:bodyPr/>
          <a:lstStyle/>
          <a:p>
            <a:r>
              <a:rPr lang="de-DE" dirty="0"/>
              <a:t>NRW-Wasserstrategie H</a:t>
            </a:r>
            <a:r>
              <a:rPr lang="de-DE" baseline="-25000" dirty="0"/>
              <a:t>2</a:t>
            </a:r>
            <a:r>
              <a:rPr lang="de-DE" dirty="0"/>
              <a:t>O:</a:t>
            </a:r>
          </a:p>
        </p:txBody>
      </p:sp>
      <p:sp>
        <p:nvSpPr>
          <p:cNvPr id="4" name="Textplatzhalter 3">
            <a:extLst>
              <a:ext uri="{FF2B5EF4-FFF2-40B4-BE49-F238E27FC236}">
                <a16:creationId xmlns:a16="http://schemas.microsoft.com/office/drawing/2014/main" id="{1CC26438-86A1-46A4-99BB-C33D7636CB5A}"/>
              </a:ext>
            </a:extLst>
          </p:cNvPr>
          <p:cNvSpPr>
            <a:spLocks noGrp="1"/>
          </p:cNvSpPr>
          <p:nvPr>
            <p:ph type="body" sz="quarter" idx="15"/>
          </p:nvPr>
        </p:nvSpPr>
        <p:spPr>
          <a:xfrm>
            <a:off x="702279" y="3222000"/>
            <a:ext cx="21239053" cy="8201997"/>
          </a:xfrm>
        </p:spPr>
        <p:txBody>
          <a:bodyPr/>
          <a:lstStyle/>
          <a:p>
            <a:r>
              <a:rPr lang="de-DE" dirty="0"/>
              <a:t>Auftaktveranstaltung am 03.06.24</a:t>
            </a:r>
          </a:p>
          <a:p>
            <a:r>
              <a:rPr lang="de-DE" dirty="0"/>
              <a:t>Im Frühjahr 2025 Durchführung von Fachgesprächen zu den einzelnen Zielen samt Maßnahmepaketen</a:t>
            </a:r>
          </a:p>
          <a:p>
            <a:r>
              <a:rPr lang="de-DE" dirty="0"/>
              <a:t>Mehrere Kleine Anfragen der FDP im Landtag zum Umsetzungsprozess</a:t>
            </a:r>
          </a:p>
          <a:p>
            <a:r>
              <a:rPr lang="de-DE" dirty="0" err="1"/>
              <a:t>agw</a:t>
            </a:r>
            <a:r>
              <a:rPr lang="de-DE" dirty="0"/>
              <a:t> ad-hoc Gruppe seit 2023 aktiv und gut eingebunden</a:t>
            </a:r>
          </a:p>
          <a:p>
            <a:r>
              <a:rPr lang="de-DE" dirty="0"/>
              <a:t>Verbändeübergreifende Fachkräftegruppe hat Maßnahme „Mach´ blau“ eingebracht</a:t>
            </a:r>
          </a:p>
          <a:p>
            <a:r>
              <a:rPr lang="de-DE" dirty="0"/>
              <a:t>Maßnahmen, Projekte, Wünsche und Kostenabschätzungen eingebracht</a:t>
            </a:r>
          </a:p>
          <a:p>
            <a:r>
              <a:rPr lang="de-DE" dirty="0"/>
              <a:t>Inoffizieller Entwurf im Juli 2025 mit </a:t>
            </a:r>
            <a:r>
              <a:rPr lang="de-DE" dirty="0" err="1"/>
              <a:t>agw</a:t>
            </a:r>
            <a:r>
              <a:rPr lang="de-DE" dirty="0"/>
              <a:t> gespiegelt</a:t>
            </a:r>
          </a:p>
          <a:p>
            <a:r>
              <a:rPr lang="de-DE" dirty="0"/>
              <a:t>Weiterer Zeitplan: </a:t>
            </a:r>
          </a:p>
          <a:p>
            <a:pPr lvl="1"/>
            <a:r>
              <a:rPr lang="de-DE" dirty="0"/>
              <a:t>Vorteil: Ressortübergreifende Strategie geplant</a:t>
            </a:r>
          </a:p>
          <a:p>
            <a:pPr lvl="1"/>
            <a:r>
              <a:rPr lang="de-DE" dirty="0"/>
              <a:t>Ressortabstimmung und Kabinettfassung im Herbst 2025</a:t>
            </a:r>
          </a:p>
          <a:p>
            <a:pPr lvl="1"/>
            <a:r>
              <a:rPr lang="de-DE" dirty="0"/>
              <a:t>Veröffentlichung Ende 2025</a:t>
            </a:r>
          </a:p>
          <a:p>
            <a:pPr marL="0" indent="0">
              <a:buNone/>
            </a:pPr>
            <a:endParaRPr lang="de-DE" dirty="0"/>
          </a:p>
        </p:txBody>
      </p:sp>
      <p:sp>
        <p:nvSpPr>
          <p:cNvPr id="5" name="Textplatzhalter 4">
            <a:extLst>
              <a:ext uri="{FF2B5EF4-FFF2-40B4-BE49-F238E27FC236}">
                <a16:creationId xmlns:a16="http://schemas.microsoft.com/office/drawing/2014/main" id="{096C63C3-869C-4E91-9A92-7A52C3D99EE4}"/>
              </a:ext>
            </a:extLst>
          </p:cNvPr>
          <p:cNvSpPr>
            <a:spLocks noGrp="1"/>
          </p:cNvSpPr>
          <p:nvPr>
            <p:ph type="body" sz="quarter" idx="16"/>
          </p:nvPr>
        </p:nvSpPr>
        <p:spPr/>
        <p:txBody>
          <a:bodyPr/>
          <a:lstStyle/>
          <a:p>
            <a:r>
              <a:rPr lang="de-DE" dirty="0"/>
              <a:t>TOP 4</a:t>
            </a:r>
          </a:p>
          <a:p>
            <a:r>
              <a:rPr lang="de-DE" dirty="0"/>
              <a:t>NRW-Wasserstrategie H</a:t>
            </a:r>
            <a:r>
              <a:rPr lang="de-DE" baseline="-25000" dirty="0"/>
              <a:t>2</a:t>
            </a:r>
            <a:r>
              <a:rPr lang="de-DE" dirty="0"/>
              <a:t>O</a:t>
            </a:r>
          </a:p>
        </p:txBody>
      </p:sp>
    </p:spTree>
    <p:extLst>
      <p:ext uri="{BB962C8B-B14F-4D97-AF65-F5344CB8AC3E}">
        <p14:creationId xmlns:p14="http://schemas.microsoft.com/office/powerpoint/2010/main" val="13313945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118B740-DDAB-4E53-A077-5395B0D6F6CC}"/>
              </a:ext>
            </a:extLst>
          </p:cNvPr>
          <p:cNvSpPr>
            <a:spLocks noGrp="1"/>
          </p:cNvSpPr>
          <p:nvPr>
            <p:ph type="body" sz="quarter" idx="13"/>
          </p:nvPr>
        </p:nvSpPr>
        <p:spPr/>
        <p:txBody>
          <a:bodyPr/>
          <a:lstStyle/>
          <a:p>
            <a:r>
              <a:rPr lang="de-DE" dirty="0"/>
              <a:t>Enquete-Kommission Wasser in Zeiten der Klimakrise:</a:t>
            </a:r>
          </a:p>
        </p:txBody>
      </p:sp>
      <p:sp>
        <p:nvSpPr>
          <p:cNvPr id="4" name="Textplatzhalter 3">
            <a:extLst>
              <a:ext uri="{FF2B5EF4-FFF2-40B4-BE49-F238E27FC236}">
                <a16:creationId xmlns:a16="http://schemas.microsoft.com/office/drawing/2014/main" id="{1CC26438-86A1-46A4-99BB-C33D7636CB5A}"/>
              </a:ext>
            </a:extLst>
          </p:cNvPr>
          <p:cNvSpPr>
            <a:spLocks noGrp="1"/>
          </p:cNvSpPr>
          <p:nvPr>
            <p:ph type="body" sz="quarter" idx="15"/>
          </p:nvPr>
        </p:nvSpPr>
        <p:spPr>
          <a:xfrm>
            <a:off x="702279" y="3222000"/>
            <a:ext cx="22283141" cy="8490029"/>
          </a:xfrm>
        </p:spPr>
        <p:txBody>
          <a:bodyPr/>
          <a:lstStyle/>
          <a:p>
            <a:r>
              <a:rPr lang="de-DE" dirty="0"/>
              <a:t>auf Initiative der Grünen im Landtag etabliert. Vorsitzende Frau MdL Vogelheim (Turnus 1/Monat). Sachverständige: Dr. Gassner (</a:t>
            </a:r>
            <a:r>
              <a:rPr lang="de-DE" dirty="0" err="1"/>
              <a:t>bdew</a:t>
            </a:r>
            <a:r>
              <a:rPr lang="de-DE" dirty="0"/>
              <a:t> Landesgruppe), Prof. </a:t>
            </a:r>
            <a:r>
              <a:rPr lang="de-DE" dirty="0" err="1"/>
              <a:t>Pinnekamp</a:t>
            </a:r>
            <a:r>
              <a:rPr lang="de-DE" dirty="0"/>
              <a:t>, Prof. Uli </a:t>
            </a:r>
            <a:r>
              <a:rPr lang="de-DE" dirty="0" err="1"/>
              <a:t>Paetzel</a:t>
            </a:r>
            <a:r>
              <a:rPr lang="de-DE" dirty="0"/>
              <a:t> (EGLV), Dr. Christian Schmidt (IWU), Marco Decker.</a:t>
            </a:r>
          </a:p>
          <a:p>
            <a:endParaRPr lang="de-DE" dirty="0"/>
          </a:p>
          <a:p>
            <a:r>
              <a:rPr lang="de-DE" dirty="0"/>
              <a:t>Zielsetzung: Überblick Klimafolgen, Auswirkungen auf Gewässer, Änderungen Wasserverfügbarkeit, Nutzungskonkurrenzen</a:t>
            </a:r>
          </a:p>
          <a:p>
            <a:endParaRPr lang="de-DE" dirty="0"/>
          </a:p>
          <a:p>
            <a:r>
              <a:rPr lang="de-DE" dirty="0"/>
              <a:t>Anhörungen u.a. zum Schutz vor Wasser, Abwasserentsorgungsinfrastruktur, Genehmigungsverfahren</a:t>
            </a:r>
          </a:p>
          <a:p>
            <a:endParaRPr lang="de-DE" dirty="0"/>
          </a:p>
          <a:p>
            <a:endParaRPr lang="de-DE" dirty="0"/>
          </a:p>
          <a:p>
            <a:pPr marL="0" indent="0">
              <a:buNone/>
            </a:pPr>
            <a:endParaRPr lang="de-DE" dirty="0"/>
          </a:p>
        </p:txBody>
      </p:sp>
      <p:sp>
        <p:nvSpPr>
          <p:cNvPr id="5" name="Textplatzhalter 4">
            <a:extLst>
              <a:ext uri="{FF2B5EF4-FFF2-40B4-BE49-F238E27FC236}">
                <a16:creationId xmlns:a16="http://schemas.microsoft.com/office/drawing/2014/main" id="{096C63C3-869C-4E91-9A92-7A52C3D99EE4}"/>
              </a:ext>
            </a:extLst>
          </p:cNvPr>
          <p:cNvSpPr>
            <a:spLocks noGrp="1"/>
          </p:cNvSpPr>
          <p:nvPr>
            <p:ph type="body" sz="quarter" idx="16"/>
          </p:nvPr>
        </p:nvSpPr>
        <p:spPr/>
        <p:txBody>
          <a:bodyPr/>
          <a:lstStyle/>
          <a:p>
            <a:r>
              <a:rPr lang="de-DE" dirty="0"/>
              <a:t>TOP 4</a:t>
            </a:r>
          </a:p>
          <a:p>
            <a:r>
              <a:rPr lang="de-DE" dirty="0"/>
              <a:t>Enquete-Kommission „Wasser in Zeiten der Klimakrise“</a:t>
            </a:r>
          </a:p>
        </p:txBody>
      </p:sp>
    </p:spTree>
    <p:extLst>
      <p:ext uri="{BB962C8B-B14F-4D97-AF65-F5344CB8AC3E}">
        <p14:creationId xmlns:p14="http://schemas.microsoft.com/office/powerpoint/2010/main" val="28182277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85FE994-0FBA-4786-B677-BC9FBAF425C6}"/>
              </a:ext>
            </a:extLst>
          </p:cNvPr>
          <p:cNvSpPr>
            <a:spLocks noGrp="1"/>
          </p:cNvSpPr>
          <p:nvPr>
            <p:ph type="body" sz="quarter" idx="13"/>
          </p:nvPr>
        </p:nvSpPr>
        <p:spPr/>
        <p:txBody>
          <a:bodyPr/>
          <a:lstStyle/>
          <a:p>
            <a:r>
              <a:rPr lang="de-DE" dirty="0"/>
              <a:t>Aktionsprogramm natürlicher Klimaschutz (ANK)</a:t>
            </a:r>
          </a:p>
        </p:txBody>
      </p:sp>
      <p:sp>
        <p:nvSpPr>
          <p:cNvPr id="4" name="Textplatzhalter 3">
            <a:extLst>
              <a:ext uri="{FF2B5EF4-FFF2-40B4-BE49-F238E27FC236}">
                <a16:creationId xmlns:a16="http://schemas.microsoft.com/office/drawing/2014/main" id="{4CFD5111-F6A6-4E63-9EAD-FB77F601A67C}"/>
              </a:ext>
            </a:extLst>
          </p:cNvPr>
          <p:cNvSpPr>
            <a:spLocks noGrp="1"/>
          </p:cNvSpPr>
          <p:nvPr>
            <p:ph type="body" sz="quarter" idx="15"/>
          </p:nvPr>
        </p:nvSpPr>
        <p:spPr>
          <a:xfrm>
            <a:off x="702279" y="3221999"/>
            <a:ext cx="22283141" cy="9786174"/>
          </a:xfrm>
          <a:solidFill>
            <a:srgbClr val="F3F9FB"/>
          </a:solidFill>
        </p:spPr>
        <p:txBody>
          <a:bodyPr/>
          <a:lstStyle/>
          <a:p>
            <a:r>
              <a:rPr lang="de-DE" sz="3200" b="1" dirty="0"/>
              <a:t>Finanzmittel: </a:t>
            </a:r>
            <a:r>
              <a:rPr lang="de-DE" sz="3200" dirty="0"/>
              <a:t>3.2 Mrd. EURO für die Jahre 2025-2028; für 2025 stehen laut Haushaltsplanentwurf ca. 820 Mio. EURO zur Verfügung, davon ca. 28 Mio. EURO für die noch zu veröffentlichende </a:t>
            </a:r>
            <a:r>
              <a:rPr lang="de-DE" sz="3200" dirty="0" err="1"/>
              <a:t>FöRL</a:t>
            </a:r>
            <a:r>
              <a:rPr lang="de-DE" sz="3200" dirty="0"/>
              <a:t> „Naturnaher Wasserhaushalt mit lebendigen Seen, Flüssen und Auen“</a:t>
            </a:r>
          </a:p>
          <a:p>
            <a:r>
              <a:rPr lang="de-DE" sz="3200" b="1" dirty="0"/>
              <a:t>Förderinstrumente: </a:t>
            </a:r>
            <a:r>
              <a:rPr lang="de-DE" sz="3200" dirty="0"/>
              <a:t>u.a. Natürlicher Klimaschutz in kommunalen Gebieten im ländlichen Raum, Maßnahmen zur Anpassung an die Folgen des Klimawandels (DAS), Natürlicher Klimaschutz in Kommunen, Klimamoorschutz, Klimaangepasstes Waldmanagement, </a:t>
            </a:r>
            <a:r>
              <a:rPr lang="de-DE" sz="3200" dirty="0" err="1"/>
              <a:t>KlimaWildnis</a:t>
            </a:r>
            <a:r>
              <a:rPr lang="de-DE" sz="3200" dirty="0"/>
              <a:t>/Flächenerwerb. Knackpunkt: Antragsberechtigung gelöst. </a:t>
            </a:r>
          </a:p>
          <a:p>
            <a:r>
              <a:rPr lang="de-DE" sz="3200" b="1" dirty="0" err="1"/>
              <a:t>FöRL</a:t>
            </a:r>
            <a:r>
              <a:rPr lang="de-DE" sz="3200" b="1" dirty="0"/>
              <a:t> „ Naturnaher Wasserhaushalt mit lebendigen Seen, Flüssen und Auen“</a:t>
            </a:r>
            <a:r>
              <a:rPr lang="de-DE" sz="3200" dirty="0"/>
              <a:t> in finaler Abstimmung: </a:t>
            </a:r>
          </a:p>
          <a:p>
            <a:pPr lvl="1"/>
            <a:r>
              <a:rPr lang="de-DE" sz="3200" dirty="0"/>
              <a:t>3 Tatbestände geplant: Landschaftswasserhaushalt, naturnahe Gewässerentwicklung und -erhaltung, integrierte und kombinierte Konzepte; </a:t>
            </a:r>
          </a:p>
          <a:p>
            <a:pPr lvl="1"/>
            <a:r>
              <a:rPr lang="de-DE" sz="3200" dirty="0"/>
              <a:t>(sondergesetzliche) Wasserverbände antragsberechtigt, </a:t>
            </a:r>
          </a:p>
          <a:p>
            <a:pPr lvl="1"/>
            <a:r>
              <a:rPr lang="de-DE" sz="3200" dirty="0"/>
              <a:t>Fördermöglichkeiten auch für Grunderwerb mit Zweckbindung vorgesehen, </a:t>
            </a:r>
          </a:p>
          <a:p>
            <a:pPr lvl="1"/>
            <a:r>
              <a:rPr lang="de-DE" sz="3200" dirty="0"/>
              <a:t>1-stufiges Antragsverfahren vorgesehen; </a:t>
            </a:r>
          </a:p>
          <a:p>
            <a:pPr lvl="1"/>
            <a:r>
              <a:rPr lang="de-DE" sz="3200" dirty="0"/>
              <a:t>Veröffentlichung </a:t>
            </a:r>
            <a:r>
              <a:rPr lang="de-DE" sz="3200" dirty="0" err="1"/>
              <a:t>FöRL</a:t>
            </a:r>
            <a:r>
              <a:rPr lang="de-DE" sz="3200" dirty="0"/>
              <a:t> für Sommer/Herbst 2025 geplant</a:t>
            </a:r>
          </a:p>
          <a:p>
            <a:r>
              <a:rPr lang="de-DE" sz="3200" b="1" dirty="0"/>
              <a:t>Moorschutzprogramm: </a:t>
            </a:r>
            <a:r>
              <a:rPr lang="de-DE" sz="3200" dirty="0" err="1"/>
              <a:t>Wiedervernässung</a:t>
            </a:r>
            <a:r>
              <a:rPr lang="de-DE" sz="3200" dirty="0"/>
              <a:t> der Auen als Beitrag zum Klimaschutz (7,4 % Anteil an Gesamt-CO2e-Emissionen in D)</a:t>
            </a:r>
          </a:p>
          <a:p>
            <a:r>
              <a:rPr lang="de-DE" sz="3200" b="1" dirty="0"/>
              <a:t>Gründung eines Kompetenzzentrums Natürlicher Klimaschutz:</a:t>
            </a:r>
            <a:r>
              <a:rPr lang="de-DE" sz="3200" dirty="0"/>
              <a:t> Kontakt </a:t>
            </a:r>
            <a:r>
              <a:rPr lang="de-DE" sz="3200" dirty="0" err="1"/>
              <a:t>agw</a:t>
            </a:r>
            <a:r>
              <a:rPr lang="de-DE" sz="3200" dirty="0"/>
              <a:t> hergestellt. Erörterung Antragsberechtigung. Derzeit in Vorbereitung: Regionalzentrum NRW im LANUK</a:t>
            </a:r>
          </a:p>
          <a:p>
            <a:r>
              <a:rPr lang="de-DE" sz="3200" dirty="0"/>
              <a:t>BMUV startet virtuellen Dialog zur Durchführung der EU-Wiederherstellungsverordnung (W-VO) und zum Aktionsprogramm Natürlicher Klimaschutz: </a:t>
            </a:r>
            <a:r>
              <a:rPr lang="de-DE" sz="3200" dirty="0" err="1"/>
              <a:t>agw</a:t>
            </a:r>
            <a:r>
              <a:rPr lang="de-DE" sz="3200" dirty="0"/>
              <a:t> am Dialog beteiligt.</a:t>
            </a:r>
          </a:p>
        </p:txBody>
      </p:sp>
      <p:sp>
        <p:nvSpPr>
          <p:cNvPr id="5" name="Textplatzhalter 4">
            <a:extLst>
              <a:ext uri="{FF2B5EF4-FFF2-40B4-BE49-F238E27FC236}">
                <a16:creationId xmlns:a16="http://schemas.microsoft.com/office/drawing/2014/main" id="{1CFC0C05-6D8D-461D-B77C-4738158AD811}"/>
              </a:ext>
            </a:extLst>
          </p:cNvPr>
          <p:cNvSpPr>
            <a:spLocks noGrp="1"/>
          </p:cNvSpPr>
          <p:nvPr>
            <p:ph type="body" sz="quarter" idx="16"/>
          </p:nvPr>
        </p:nvSpPr>
        <p:spPr/>
        <p:txBody>
          <a:bodyPr/>
          <a:lstStyle/>
          <a:p>
            <a:r>
              <a:rPr lang="de-DE" dirty="0"/>
              <a:t>Aktionsprogramm natürlicher Klimaschutz (ANK)</a:t>
            </a:r>
          </a:p>
        </p:txBody>
      </p:sp>
    </p:spTree>
    <p:extLst>
      <p:ext uri="{BB962C8B-B14F-4D97-AF65-F5344CB8AC3E}">
        <p14:creationId xmlns:p14="http://schemas.microsoft.com/office/powerpoint/2010/main" val="42323877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D605B89-B600-45A7-A355-C2DF4165128E}"/>
              </a:ext>
            </a:extLst>
          </p:cNvPr>
          <p:cNvSpPr>
            <a:spLocks noGrp="1"/>
          </p:cNvSpPr>
          <p:nvPr>
            <p:ph type="body" sz="quarter" idx="15"/>
          </p:nvPr>
        </p:nvSpPr>
        <p:spPr>
          <a:xfrm>
            <a:off x="668153" y="3222000"/>
            <a:ext cx="22283141" cy="9714165"/>
          </a:xfrm>
          <a:solidFill>
            <a:srgbClr val="F3F9FB"/>
          </a:solidFill>
        </p:spPr>
        <p:txBody>
          <a:bodyPr/>
          <a:lstStyle/>
          <a:p>
            <a:r>
              <a:rPr lang="de-DE" dirty="0"/>
              <a:t>Verbot der EU für Substanzgruppe </a:t>
            </a:r>
            <a:r>
              <a:rPr lang="de-DE" dirty="0" err="1"/>
              <a:t>PFHxA</a:t>
            </a:r>
            <a:r>
              <a:rPr lang="de-DE" dirty="0"/>
              <a:t> (z.B. in Regenjacken, Verpackungen und Kosmetika). Regelung tritt mit Übergangsfristen ab Herbst 2026 in Kraft. Andere PFAS, wie die langkettigen perfluorierten Carbonsäuren (C9–C14), sind schon seit 2023 verboten.</a:t>
            </a:r>
          </a:p>
          <a:p>
            <a:r>
              <a:rPr lang="de-DE" dirty="0"/>
              <a:t>Zudem ab 2026 strengere Grenzwerte im Trinkwasser: höchstens 0,5 µg/l für alle PFAS zusammen, für eine definierte Untergruppe sogar nur 0,1 µg/l. </a:t>
            </a:r>
          </a:p>
          <a:p>
            <a:r>
              <a:rPr lang="de-DE" dirty="0"/>
              <a:t>PFAS in Lebensmittelverpackungen sollen ab August 2026 weitgehend verschwinden – so sieht es die neue EU-Verpackungsverordnung (PPWR) vor.</a:t>
            </a:r>
          </a:p>
          <a:p>
            <a:pPr marL="0" indent="0">
              <a:spcBef>
                <a:spcPts val="1800"/>
              </a:spcBef>
              <a:buNone/>
            </a:pPr>
            <a:r>
              <a:rPr lang="de-DE" dirty="0"/>
              <a:t>Parallel arbeitet die EU an einem umfassenden Verbot aller rund 10.000 PFAS-Stoffe. Vorschlag kommt von mehreren Mitgliedstaaten (auch D), derzeit in Prüfung (Wirksamkeit ab 26/27). </a:t>
            </a:r>
          </a:p>
          <a:p>
            <a:pPr marL="0" indent="0">
              <a:spcBef>
                <a:spcPts val="3000"/>
              </a:spcBef>
              <a:buNone/>
            </a:pPr>
            <a:r>
              <a:rPr lang="de-DE" b="1" cap="all" dirty="0"/>
              <a:t>Aktuelle Diskussion in D:</a:t>
            </a:r>
          </a:p>
          <a:p>
            <a:r>
              <a:rPr lang="de-DE" dirty="0"/>
              <a:t>Wichtig: Neue Bundesregierung: Gegen Totalverbot und pro differenziertem Regelungsansatz.</a:t>
            </a:r>
          </a:p>
          <a:p>
            <a:r>
              <a:rPr lang="de-DE" dirty="0"/>
              <a:t>Laut Antwort auf Kleine Anfrage der Grünen zu Ewigkeitschemikalien (BT-Drucksache 31/1336) sind in D keine nationalen Regelungen geplant.</a:t>
            </a:r>
          </a:p>
          <a:p>
            <a:r>
              <a:rPr lang="de-DE" dirty="0"/>
              <a:t>Protokollerklärung D bei Zustimmung UWWTD: Aufforderung EU-KOM zur Einbeziehung weiterer Produkte vor dem regulären Evaluierungstermin der RL bis 31.12.2033, u.a. auch Entwicklung System der EPR für Produkte, die PFAS und Mikroplastik im komm. Abwasser verursachen.</a:t>
            </a:r>
          </a:p>
        </p:txBody>
      </p:sp>
      <p:sp>
        <p:nvSpPr>
          <p:cNvPr id="5" name="Textplatzhalter 4">
            <a:extLst>
              <a:ext uri="{FF2B5EF4-FFF2-40B4-BE49-F238E27FC236}">
                <a16:creationId xmlns:a16="http://schemas.microsoft.com/office/drawing/2014/main" id="{7A02A4E8-C00C-4632-95CC-6432A23AB73A}"/>
              </a:ext>
            </a:extLst>
          </p:cNvPr>
          <p:cNvSpPr>
            <a:spLocks noGrp="1"/>
          </p:cNvSpPr>
          <p:nvPr>
            <p:ph type="body" sz="quarter" idx="16"/>
          </p:nvPr>
        </p:nvSpPr>
        <p:spPr/>
        <p:txBody>
          <a:bodyPr/>
          <a:lstStyle/>
          <a:p>
            <a:r>
              <a:rPr lang="de-DE" dirty="0"/>
              <a:t>Aktueller Sachstand PFAS</a:t>
            </a:r>
          </a:p>
        </p:txBody>
      </p:sp>
      <p:sp>
        <p:nvSpPr>
          <p:cNvPr id="6" name="Textplatzhalter 1">
            <a:extLst>
              <a:ext uri="{FF2B5EF4-FFF2-40B4-BE49-F238E27FC236}">
                <a16:creationId xmlns:a16="http://schemas.microsoft.com/office/drawing/2014/main" id="{4CE62047-AC4C-4F7E-994D-8E3AA0644E01}"/>
              </a:ext>
            </a:extLst>
          </p:cNvPr>
          <p:cNvSpPr>
            <a:spLocks noGrp="1"/>
          </p:cNvSpPr>
          <p:nvPr>
            <p:ph type="body" sz="quarter" idx="13"/>
          </p:nvPr>
        </p:nvSpPr>
        <p:spPr>
          <a:xfrm>
            <a:off x="702279" y="2493968"/>
            <a:ext cx="22283140" cy="969351"/>
          </a:xfrm>
        </p:spPr>
        <p:txBody>
          <a:bodyPr/>
          <a:lstStyle/>
          <a:p>
            <a:r>
              <a:rPr lang="de-DE" dirty="0"/>
              <a:t>Bestehende Verbote auf EU-Ebene:</a:t>
            </a:r>
          </a:p>
        </p:txBody>
      </p:sp>
    </p:spTree>
    <p:extLst>
      <p:ext uri="{BB962C8B-B14F-4D97-AF65-F5344CB8AC3E}">
        <p14:creationId xmlns:p14="http://schemas.microsoft.com/office/powerpoint/2010/main" val="35366161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26212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Virtuelle / hybride Durchführung </a:t>
            </a:r>
          </a:p>
          <a:p>
            <a:pPr algn="r">
              <a:defRPr/>
            </a:pPr>
            <a:r>
              <a:rPr lang="de-DE" sz="4800" b="1" dirty="0"/>
              <a:t>von Gremienveranstaltungen</a:t>
            </a:r>
          </a:p>
        </p:txBody>
      </p:sp>
      <p:sp>
        <p:nvSpPr>
          <p:cNvPr id="4" name="Textfeld 3">
            <a:extLst>
              <a:ext uri="{FF2B5EF4-FFF2-40B4-BE49-F238E27FC236}">
                <a16:creationId xmlns:a16="http://schemas.microsoft.com/office/drawing/2014/main" id="{E3272DDF-0EF8-4172-90A2-F51F00CCF2AC}"/>
              </a:ext>
            </a:extLst>
          </p:cNvPr>
          <p:cNvSpPr txBox="1"/>
          <p:nvPr/>
        </p:nvSpPr>
        <p:spPr>
          <a:xfrm>
            <a:off x="1995116" y="2134965"/>
            <a:ext cx="19658184" cy="6699142"/>
          </a:xfrm>
          <a:prstGeom prst="rect">
            <a:avLst/>
          </a:prstGeom>
          <a:solidFill>
            <a:srgbClr val="F3F9FB"/>
          </a:solidFill>
        </p:spPr>
        <p:txBody>
          <a:bodyPr wrap="square" rtlCol="0">
            <a:spAutoFit/>
          </a:bodyPr>
          <a:lstStyle/>
          <a:p>
            <a:pPr>
              <a:lnSpc>
                <a:spcPct val="107000"/>
              </a:lnSpc>
              <a:spcAft>
                <a:spcPts val="800"/>
              </a:spcAft>
            </a:pPr>
            <a:r>
              <a:rPr lang="de-DE" sz="3800" b="1" dirty="0">
                <a:latin typeface="+mn-lt"/>
                <a:ea typeface="Calibri" panose="020F0502020204030204" pitchFamily="34" charset="0"/>
                <a:cs typeface="Calibri" panose="020F0502020204030204" pitchFamily="34" charset="0"/>
              </a:rPr>
              <a:t>Hintergrund</a:t>
            </a:r>
            <a:endParaRPr lang="de-DE" sz="3800" dirty="0">
              <a:latin typeface="+mn-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de-DE" sz="3800" b="1" dirty="0">
                <a:latin typeface="+mn-lt"/>
              </a:rPr>
              <a:t>Digitale und hybride Besprechungen und Sitzungen </a:t>
            </a:r>
            <a:r>
              <a:rPr lang="de-DE" sz="3800" dirty="0">
                <a:latin typeface="+mn-lt"/>
              </a:rPr>
              <a:t>während der Corona-Pandemie bewährt </a:t>
            </a:r>
          </a:p>
          <a:p>
            <a:pPr marL="457200" indent="-457200">
              <a:spcAft>
                <a:spcPts val="1200"/>
              </a:spcAft>
              <a:buFont typeface="Arial" panose="020B0604020202020204" pitchFamily="34" charset="0"/>
              <a:buChar char="•"/>
            </a:pPr>
            <a:r>
              <a:rPr lang="de-DE" sz="3800" dirty="0">
                <a:latin typeface="+mn-lt"/>
              </a:rPr>
              <a:t>Gilt auch für während Corona-Pandemie auf Grundlage der Genossenschafts-/Verbandsgesetze nach Maßgabe des Infektionsschutz- und </a:t>
            </a:r>
            <a:r>
              <a:rPr lang="de-DE" sz="3800" dirty="0" err="1">
                <a:latin typeface="+mn-lt"/>
              </a:rPr>
              <a:t>Befugnisgesetzes</a:t>
            </a:r>
            <a:r>
              <a:rPr lang="de-DE" sz="3800" dirty="0">
                <a:latin typeface="+mn-lt"/>
              </a:rPr>
              <a:t> NRW und den jeweils geltenden Infektionsschutzregelungen </a:t>
            </a:r>
            <a:r>
              <a:rPr lang="de-DE" sz="3800" b="1" dirty="0">
                <a:latin typeface="+mn-lt"/>
              </a:rPr>
              <a:t>von den sondergesetzlichen Wasserverbänden durchgeführte virtuelle Gremiensitzungen</a:t>
            </a:r>
            <a:r>
              <a:rPr lang="de-DE" sz="3800" dirty="0">
                <a:latin typeface="+mn-lt"/>
              </a:rPr>
              <a:t>. </a:t>
            </a:r>
          </a:p>
          <a:p>
            <a:pPr marL="457200" indent="-457200">
              <a:spcAft>
                <a:spcPts val="1200"/>
              </a:spcAft>
              <a:buFont typeface="Arial" panose="020B0604020202020204" pitchFamily="34" charset="0"/>
              <a:buChar char="•"/>
            </a:pPr>
            <a:r>
              <a:rPr lang="de-DE" sz="3800" b="1" dirty="0">
                <a:latin typeface="+mn-lt"/>
              </a:rPr>
              <a:t>Technisch reibungslos abgelaufen </a:t>
            </a:r>
            <a:r>
              <a:rPr lang="de-DE" sz="3800" dirty="0">
                <a:latin typeface="+mn-lt"/>
              </a:rPr>
              <a:t>und von den Teilnehmenden sehr gut angenommen. </a:t>
            </a:r>
          </a:p>
          <a:p>
            <a:pPr marL="457200" indent="-457200">
              <a:spcAft>
                <a:spcPts val="1200"/>
              </a:spcAft>
              <a:buFont typeface="Arial" panose="020B0604020202020204" pitchFamily="34" charset="0"/>
              <a:buChar char="•"/>
            </a:pPr>
            <a:r>
              <a:rPr lang="de-DE" sz="3800" dirty="0">
                <a:latin typeface="+mn-lt"/>
              </a:rPr>
              <a:t>voranschreitender Digitalisierung berücksichtigen</a:t>
            </a:r>
          </a:p>
          <a:p>
            <a:pPr marL="457200" indent="-457200">
              <a:spcAft>
                <a:spcPts val="1200"/>
              </a:spcAft>
              <a:buFont typeface="Arial" panose="020B0604020202020204" pitchFamily="34" charset="0"/>
              <a:buChar char="•"/>
            </a:pPr>
            <a:r>
              <a:rPr lang="de-DE" sz="3800" dirty="0">
                <a:latin typeface="+mn-lt"/>
              </a:rPr>
              <a:t>Möglichkeit zur </a:t>
            </a:r>
            <a:r>
              <a:rPr lang="de-DE" sz="3800" b="1" dirty="0">
                <a:latin typeface="+mn-lt"/>
              </a:rPr>
              <a:t>Durchführung virtueller oder hybrider Verbandsversammlungen künftig von einem Infektionsgeschehen und pandemiebedingten Sonderregelungen entkoppeln</a:t>
            </a:r>
            <a:r>
              <a:rPr lang="de-DE" sz="3800" dirty="0">
                <a:latin typeface="+mn-lt"/>
              </a:rPr>
              <a:t>.</a:t>
            </a:r>
            <a:endParaRPr lang="de-DE" sz="38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5648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Virtuelle / hybride Durchführung </a:t>
            </a:r>
          </a:p>
          <a:p>
            <a:pPr algn="r">
              <a:defRPr/>
            </a:pPr>
            <a:r>
              <a:rPr lang="de-DE" sz="4800" b="1" dirty="0"/>
              <a:t>von Gremienveranstaltungen</a:t>
            </a:r>
          </a:p>
        </p:txBody>
      </p:sp>
      <p:sp>
        <p:nvSpPr>
          <p:cNvPr id="4" name="Textfeld 3">
            <a:extLst>
              <a:ext uri="{FF2B5EF4-FFF2-40B4-BE49-F238E27FC236}">
                <a16:creationId xmlns:a16="http://schemas.microsoft.com/office/drawing/2014/main" id="{E3272DDF-0EF8-4172-90A2-F51F00CCF2AC}"/>
              </a:ext>
            </a:extLst>
          </p:cNvPr>
          <p:cNvSpPr txBox="1"/>
          <p:nvPr/>
        </p:nvSpPr>
        <p:spPr>
          <a:xfrm>
            <a:off x="1995116" y="2134965"/>
            <a:ext cx="19658184" cy="10269478"/>
          </a:xfrm>
          <a:prstGeom prst="rect">
            <a:avLst/>
          </a:prstGeom>
          <a:solidFill>
            <a:srgbClr val="F3F9FB"/>
          </a:solidFill>
        </p:spPr>
        <p:txBody>
          <a:bodyPr wrap="square" rtlCol="0">
            <a:spAutoFit/>
          </a:bodyPr>
          <a:lstStyle/>
          <a:p>
            <a:pPr>
              <a:spcAft>
                <a:spcPts val="1200"/>
              </a:spcAft>
            </a:pPr>
            <a:r>
              <a:rPr lang="de-DE" sz="2800" b="1" dirty="0">
                <a:latin typeface="+mn-lt"/>
              </a:rPr>
              <a:t>Vorschlag der </a:t>
            </a:r>
            <a:r>
              <a:rPr lang="de-DE" sz="2800" b="1" dirty="0" err="1">
                <a:latin typeface="+mn-lt"/>
              </a:rPr>
              <a:t>agw</a:t>
            </a:r>
            <a:r>
              <a:rPr lang="de-DE" sz="2800" b="1" dirty="0">
                <a:latin typeface="+mn-lt"/>
              </a:rPr>
              <a:t> verdeutlicht am Beispiel des </a:t>
            </a:r>
            <a:r>
              <a:rPr lang="de-DE" sz="2800" b="1" dirty="0" err="1">
                <a:latin typeface="+mn-lt"/>
              </a:rPr>
              <a:t>AggerVG</a:t>
            </a:r>
            <a:r>
              <a:rPr lang="de-DE" sz="2800" b="1" dirty="0">
                <a:latin typeface="+mn-lt"/>
              </a:rPr>
              <a:t>:</a:t>
            </a:r>
          </a:p>
          <a:p>
            <a:pPr marL="342900" indent="-342900">
              <a:spcAft>
                <a:spcPts val="800"/>
              </a:spcAft>
              <a:buFont typeface="+mj-lt"/>
              <a:buAutoNum type="arabicPeriod"/>
            </a:pPr>
            <a:r>
              <a:rPr lang="de-DE"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15 Absatz 11 </a:t>
            </a:r>
            <a:r>
              <a:rPr lang="de-DE"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AggerVG</a:t>
            </a:r>
            <a:r>
              <a:rPr lang="de-DE"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wird wie folgt gefasst:</a:t>
            </a:r>
            <a:endParaRPr lang="de-DE" sz="2800" b="1"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„Die oder der Vorsitzende des Verbandsrates kann auf Antrag des Vorstandes entscheiden, dass die Verbandsversammlung ohne physische Präsenz der Delegierten und der in Absatz 8 genannten Vertreterinnen und Vertreter als virtuelle Verbandsversammlung abgehalten wird oder dass den Delegierten und den in Absatz 8 genannten Vertreterinnen und Vertretern freigestellt wird, physisch oder virtuell teilzunehmen (hybride Verbandsversammlung), sofern</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1. die Bild- und Tonübertragung der gesamten Versammlung erfolgt,</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2. die Stimmrechtsausübung der </a:t>
            </a:r>
            <a:r>
              <a:rPr lang="de-DE" sz="2800" u="sng" dirty="0">
                <a:latin typeface="Calibri" panose="020F0502020204030204" pitchFamily="34" charset="0"/>
                <a:ea typeface="Calibri" panose="020F0502020204030204" pitchFamily="34" charset="0"/>
                <a:cs typeface="Calibri" panose="020F0502020204030204" pitchFamily="34" charset="0"/>
              </a:rPr>
              <a:t>virtuell teilnehmenden</a:t>
            </a:r>
            <a:r>
              <a:rPr lang="de-DE" sz="2800" dirty="0">
                <a:latin typeface="Calibri" panose="020F0502020204030204" pitchFamily="34" charset="0"/>
                <a:ea typeface="Calibri" panose="020F0502020204030204" pitchFamily="34" charset="0"/>
                <a:cs typeface="Calibri" panose="020F0502020204030204" pitchFamily="34" charset="0"/>
              </a:rPr>
              <a:t> Delegierten über elektronische Kommunikation gesichert ist und</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3. den </a:t>
            </a:r>
            <a:r>
              <a:rPr lang="de-DE" sz="2800" u="sng" dirty="0">
                <a:latin typeface="Calibri" panose="020F0502020204030204" pitchFamily="34" charset="0"/>
                <a:ea typeface="Calibri" panose="020F0502020204030204" pitchFamily="34" charset="0"/>
                <a:cs typeface="Calibri" panose="020F0502020204030204" pitchFamily="34" charset="0"/>
              </a:rPr>
              <a:t>virtuell teilnehmenden</a:t>
            </a:r>
            <a:r>
              <a:rPr lang="de-DE" sz="2800" dirty="0">
                <a:latin typeface="Calibri" panose="020F0502020204030204" pitchFamily="34" charset="0"/>
                <a:ea typeface="Calibri" panose="020F0502020204030204" pitchFamily="34" charset="0"/>
                <a:cs typeface="Times New Roman" panose="02020603050405020304" pitchFamily="18" charset="0"/>
              </a:rPr>
              <a:t> </a:t>
            </a:r>
            <a:r>
              <a:rPr lang="de-DE" sz="2800" dirty="0">
                <a:latin typeface="Calibri" panose="020F0502020204030204" pitchFamily="34" charset="0"/>
                <a:ea typeface="Calibri" panose="020F0502020204030204" pitchFamily="34" charset="0"/>
                <a:cs typeface="Calibri" panose="020F0502020204030204" pitchFamily="34" charset="0"/>
              </a:rPr>
              <a:t>Delegierten eine Fragemöglichkeit im Wege der elektronischen Kommunikation eingeräumt wird.</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marL="450215">
              <a:spcAft>
                <a:spcPts val="1200"/>
              </a:spcAft>
            </a:pPr>
            <a:r>
              <a:rPr lang="de-DE" sz="2800" dirty="0">
                <a:solidFill>
                  <a:srgbClr val="000000"/>
                </a:solidFill>
                <a:latin typeface="Calibri" panose="020F0502020204030204" pitchFamily="34" charset="0"/>
                <a:ea typeface="Calibri" panose="020F0502020204030204" pitchFamily="34" charset="0"/>
                <a:cs typeface="Calibri" panose="020F0502020204030204" pitchFamily="34" charset="0"/>
              </a:rPr>
              <a:t>Die Bestimmungen in den Absätzen 1 bis 10 gelten für die virtuelle und die hybride Verbandsversammlung entsprechend. Die Beteiligung der Öffentlichkeit erfolgt gemäß Satz 1 Nummer 1. Näheres regelt die Satzung.“</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mj-lt"/>
              <a:buAutoNum type="arabicPeriod" startAt="2"/>
            </a:pPr>
            <a:r>
              <a:rPr lang="de-DE" sz="2800" b="1" dirty="0">
                <a:solidFill>
                  <a:srgbClr val="000000"/>
                </a:solidFill>
                <a:latin typeface="Calibri" panose="020F0502020204030204" pitchFamily="34" charset="0"/>
                <a:cs typeface="Calibri" panose="020F0502020204030204" pitchFamily="34" charset="0"/>
              </a:rPr>
              <a:t>§ 15 Absatz 12 </a:t>
            </a:r>
            <a:r>
              <a:rPr lang="de-DE" sz="2800" b="1" dirty="0" err="1">
                <a:solidFill>
                  <a:srgbClr val="000000"/>
                </a:solidFill>
                <a:latin typeface="Calibri" panose="020F0502020204030204" pitchFamily="34" charset="0"/>
                <a:cs typeface="Calibri" panose="020F0502020204030204" pitchFamily="34" charset="0"/>
              </a:rPr>
              <a:t>AggerVG</a:t>
            </a:r>
            <a:r>
              <a:rPr lang="de-DE" sz="2800" b="1" dirty="0">
                <a:solidFill>
                  <a:srgbClr val="000000"/>
                </a:solidFill>
                <a:latin typeface="Calibri" panose="020F0502020204030204" pitchFamily="34" charset="0"/>
                <a:cs typeface="Calibri" panose="020F0502020204030204" pitchFamily="34" charset="0"/>
              </a:rPr>
              <a:t> wird wie folgt gefasst: </a:t>
            </a:r>
            <a:r>
              <a:rPr lang="de-DE" sz="2800" dirty="0">
                <a:solidFill>
                  <a:srgbClr val="000000"/>
                </a:solidFill>
                <a:latin typeface="Calibri" panose="020F0502020204030204" pitchFamily="34" charset="0"/>
                <a:cs typeface="Calibri" panose="020F0502020204030204" pitchFamily="34" charset="0"/>
              </a:rPr>
              <a:t>„Die oder der Vorsitzende des Verbandsrates kann auf Antrag des Vorstandes auch eine Beschlussfassung der Verbandsversammlung oder die Abhaltung von Wahlen auf schriftlichem oder elektronischem Wege herbeiführen, wenn sich mindestens die Hälfte der Delegierten mit der schriftlichen oder elektronischen Abgabe der Stimmen einverstanden erklärt. </a:t>
            </a:r>
            <a:r>
              <a:rPr lang="de-DE" sz="2800" strike="sngStrike" dirty="0">
                <a:solidFill>
                  <a:srgbClr val="000000"/>
                </a:solidFill>
                <a:latin typeface="Calibri" panose="020F0502020204030204" pitchFamily="34" charset="0"/>
                <a:cs typeface="Calibri" panose="020F0502020204030204" pitchFamily="34" charset="0"/>
              </a:rPr>
              <a:t>Die Stimmabgabe erfolgt auf schriftlichem oder elektronischem Wege. </a:t>
            </a:r>
            <a:r>
              <a:rPr lang="de-DE" sz="2800" dirty="0">
                <a:solidFill>
                  <a:srgbClr val="000000"/>
                </a:solidFill>
                <a:latin typeface="Calibri" panose="020F0502020204030204" pitchFamily="34" charset="0"/>
                <a:cs typeface="Calibri" panose="020F0502020204030204" pitchFamily="34" charset="0"/>
              </a:rPr>
              <a:t>Die Bestimmungen in den Absätzen 4 bis 6 gelten entsprechend.“</a:t>
            </a:r>
          </a:p>
          <a:p>
            <a:pPr marL="342900" indent="-342900">
              <a:spcAft>
                <a:spcPts val="1200"/>
              </a:spcAft>
              <a:buFont typeface="+mj-lt"/>
              <a:buAutoNum type="arabicPeriod" startAt="2"/>
            </a:pPr>
            <a:r>
              <a:rPr lang="de-DE" sz="2800" b="1" dirty="0">
                <a:solidFill>
                  <a:srgbClr val="000000"/>
                </a:solidFill>
                <a:latin typeface="Calibri" panose="020F0502020204030204" pitchFamily="34" charset="0"/>
                <a:cs typeface="Calibri" panose="020F0502020204030204" pitchFamily="34" charset="0"/>
              </a:rPr>
              <a:t>§ 18 Abs. 6 S. 1S. 1 </a:t>
            </a:r>
            <a:r>
              <a:rPr lang="de-DE" sz="2800" b="1" dirty="0" err="1">
                <a:solidFill>
                  <a:srgbClr val="000000"/>
                </a:solidFill>
                <a:latin typeface="Calibri" panose="020F0502020204030204" pitchFamily="34" charset="0"/>
                <a:cs typeface="Calibri" panose="020F0502020204030204" pitchFamily="34" charset="0"/>
              </a:rPr>
              <a:t>AggerVG</a:t>
            </a:r>
            <a:r>
              <a:rPr lang="de-DE" sz="2800" b="1" dirty="0">
                <a:solidFill>
                  <a:srgbClr val="000000"/>
                </a:solidFill>
                <a:latin typeface="Calibri" panose="020F0502020204030204" pitchFamily="34" charset="0"/>
                <a:cs typeface="Calibri" panose="020F0502020204030204" pitchFamily="34" charset="0"/>
              </a:rPr>
              <a:t> wird wie folgt gefasst: </a:t>
            </a:r>
            <a:r>
              <a:rPr lang="de-DE" sz="2800" dirty="0">
                <a:solidFill>
                  <a:srgbClr val="000000"/>
                </a:solidFill>
                <a:latin typeface="Calibri" panose="020F0502020204030204" pitchFamily="34" charset="0"/>
                <a:cs typeface="Calibri" panose="020F0502020204030204" pitchFamily="34" charset="0"/>
              </a:rPr>
              <a:t>Auf schriftlichem oder elektronischem Wege ergangene Beschlüsse sind gültig, wenn sie mit einer Zweidrittelmehrheit der Mitglieder des Verbandsrats gefasst worden sind. </a:t>
            </a:r>
          </a:p>
          <a:p>
            <a:pPr marL="342900" indent="-342900">
              <a:spcAft>
                <a:spcPts val="800"/>
              </a:spcAft>
              <a:buFont typeface="+mj-lt"/>
              <a:buAutoNum type="arabicPeriod" startAt="2"/>
            </a:pPr>
            <a:r>
              <a:rPr lang="de-DE" sz="2800" b="1" dirty="0">
                <a:solidFill>
                  <a:srgbClr val="000000"/>
                </a:solidFill>
                <a:latin typeface="Calibri" panose="020F0502020204030204" pitchFamily="34" charset="0"/>
                <a:cs typeface="Calibri" panose="020F0502020204030204" pitchFamily="34" charset="0"/>
              </a:rPr>
              <a:t>§ 18 Absatz 8 </a:t>
            </a:r>
            <a:r>
              <a:rPr lang="de-DE" sz="2800" b="1" dirty="0" err="1">
                <a:solidFill>
                  <a:srgbClr val="000000"/>
                </a:solidFill>
                <a:latin typeface="Calibri" panose="020F0502020204030204" pitchFamily="34" charset="0"/>
                <a:cs typeface="Calibri" panose="020F0502020204030204" pitchFamily="34" charset="0"/>
              </a:rPr>
              <a:t>AggerVG</a:t>
            </a:r>
            <a:r>
              <a:rPr lang="de-DE" sz="2800" b="1" dirty="0">
                <a:solidFill>
                  <a:srgbClr val="000000"/>
                </a:solidFill>
                <a:latin typeface="Calibri" panose="020F0502020204030204" pitchFamily="34" charset="0"/>
                <a:cs typeface="Calibri" panose="020F0502020204030204" pitchFamily="34" charset="0"/>
              </a:rPr>
              <a:t> wird wie folgt gefasst: </a:t>
            </a:r>
            <a:r>
              <a:rPr lang="de-DE" sz="2800" dirty="0">
                <a:solidFill>
                  <a:srgbClr val="000000"/>
                </a:solidFill>
                <a:latin typeface="Calibri" panose="020F0502020204030204" pitchFamily="34" charset="0"/>
                <a:cs typeface="Calibri" panose="020F0502020204030204" pitchFamily="34" charset="0"/>
              </a:rPr>
              <a:t>„</a:t>
            </a:r>
            <a:r>
              <a:rPr lang="de-DE" sz="2800" strike="sngStrike" dirty="0">
                <a:solidFill>
                  <a:srgbClr val="000000"/>
                </a:solidFill>
                <a:latin typeface="Calibri" panose="020F0502020204030204" pitchFamily="34" charset="0"/>
                <a:cs typeface="Calibri" panose="020F0502020204030204" pitchFamily="34" charset="0"/>
              </a:rPr>
              <a:t>Unter den Voraussetzungen des § 15 Abs. 11 kann die </a:t>
            </a:r>
            <a:r>
              <a:rPr lang="de-DE" sz="2800" dirty="0">
                <a:solidFill>
                  <a:srgbClr val="000000"/>
                </a:solidFill>
                <a:latin typeface="Calibri" panose="020F0502020204030204" pitchFamily="34" charset="0"/>
                <a:cs typeface="Calibri" panose="020F0502020204030204" pitchFamily="34" charset="0"/>
              </a:rPr>
              <a:t>Die oder der Vorsitzende des Verbandsrates </a:t>
            </a:r>
            <a:r>
              <a:rPr lang="de-DE" sz="2800" u="sng" dirty="0">
                <a:solidFill>
                  <a:srgbClr val="000000"/>
                </a:solidFill>
                <a:latin typeface="Calibri" panose="020F0502020204030204" pitchFamily="34" charset="0"/>
                <a:cs typeface="Calibri" panose="020F0502020204030204" pitchFamily="34" charset="0"/>
              </a:rPr>
              <a:t>kann</a:t>
            </a:r>
            <a:r>
              <a:rPr lang="de-DE" sz="2800" dirty="0">
                <a:solidFill>
                  <a:srgbClr val="000000"/>
                </a:solidFill>
                <a:latin typeface="Calibri" panose="020F0502020204030204" pitchFamily="34" charset="0"/>
                <a:cs typeface="Calibri" panose="020F0502020204030204" pitchFamily="34" charset="0"/>
              </a:rPr>
              <a:t> auf Antrag des Vorstandes eine virtuelle oder hybride Verbandsratssitzung einberufen. Auf eine Bildübertragung kann dabei verzichtet werden. Die Bestimmungen in den Absätzen 1 bis 5 und 7 gelten entsprechend.“</a:t>
            </a:r>
          </a:p>
        </p:txBody>
      </p:sp>
    </p:spTree>
    <p:extLst>
      <p:ext uri="{BB962C8B-B14F-4D97-AF65-F5344CB8AC3E}">
        <p14:creationId xmlns:p14="http://schemas.microsoft.com/office/powerpoint/2010/main" val="7145647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der Eigenenergieerzeugung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5"/>
            <a:ext cx="19658184" cy="10525958"/>
          </a:xfrm>
          <a:prstGeom prst="rect">
            <a:avLst/>
          </a:prstGeom>
          <a:solidFill>
            <a:srgbClr val="F3F9FB"/>
          </a:solidFill>
        </p:spPr>
        <p:txBody>
          <a:bodyPr wrap="square" rtlCol="0">
            <a:spAutoFit/>
          </a:bodyPr>
          <a:lstStyle/>
          <a:p>
            <a:pPr>
              <a:spcAft>
                <a:spcPts val="1200"/>
              </a:spcAft>
            </a:pPr>
            <a:r>
              <a:rPr lang="de-DE" sz="3800" b="1" dirty="0">
                <a:latin typeface="+mn-lt"/>
                <a:ea typeface="Calibri" panose="020F0502020204030204" pitchFamily="34" charset="0"/>
              </a:rPr>
              <a:t>Hintergrund (I):</a:t>
            </a:r>
          </a:p>
          <a:p>
            <a:pPr marL="457200" indent="-457200">
              <a:spcAft>
                <a:spcPts val="1200"/>
              </a:spcAft>
              <a:buFont typeface="Arial" panose="020B0604020202020204" pitchFamily="34" charset="0"/>
              <a:buChar char="•"/>
            </a:pPr>
            <a:r>
              <a:rPr lang="de-DE" sz="3800" b="1" dirty="0">
                <a:latin typeface="+mn-lt"/>
                <a:ea typeface="Calibri" panose="020F0502020204030204" pitchFamily="34" charset="0"/>
              </a:rPr>
              <a:t>Energiewirtschaftliche und -rechtliche Rahmenbedingungen </a:t>
            </a:r>
            <a:r>
              <a:rPr lang="de-DE" sz="3800" dirty="0">
                <a:latin typeface="+mn-lt"/>
                <a:ea typeface="Calibri" panose="020F0502020204030204" pitchFamily="34" charset="0"/>
              </a:rPr>
              <a:t>entwickeln sich dynamisch </a:t>
            </a:r>
          </a:p>
          <a:p>
            <a:pPr marL="457200" indent="-457200">
              <a:spcAft>
                <a:spcPts val="1200"/>
              </a:spcAft>
              <a:buFont typeface="Arial" panose="020B0604020202020204" pitchFamily="34" charset="0"/>
              <a:buChar char="•"/>
            </a:pPr>
            <a:r>
              <a:rPr lang="de-DE" sz="3800" dirty="0">
                <a:latin typeface="+mn-lt"/>
                <a:ea typeface="Calibri" panose="020F0502020204030204" pitchFamily="34" charset="0"/>
              </a:rPr>
              <a:t>Verbände sind über Klimaschutzanforderungen, Energieeinsparvorgaben, aber sehr wesentlich als z.T. kritische Infrastruktur auch mit dem Ziel Energieautarkie gefordert.</a:t>
            </a:r>
          </a:p>
          <a:p>
            <a:pPr marL="457200" indent="-457200">
              <a:spcAft>
                <a:spcPts val="1200"/>
              </a:spcAft>
              <a:buFont typeface="Arial" panose="020B0604020202020204" pitchFamily="34" charset="0"/>
              <a:buChar char="•"/>
            </a:pPr>
            <a:r>
              <a:rPr lang="de-DE" sz="3800" b="1" dirty="0">
                <a:latin typeface="+mn-lt"/>
              </a:rPr>
              <a:t>EEG sieht überragendes öffentliches Interesse vor, </a:t>
            </a:r>
            <a:r>
              <a:rPr lang="de-DE" sz="3800" dirty="0">
                <a:latin typeface="+mn-lt"/>
              </a:rPr>
              <a:t>aktuell dazu auch Anwendungserlass § 2 EEG für NRW</a:t>
            </a:r>
          </a:p>
          <a:p>
            <a:pPr marL="457200" indent="-457200">
              <a:spcAft>
                <a:spcPts val="1200"/>
              </a:spcAft>
              <a:buFont typeface="Arial" panose="020B0604020202020204" pitchFamily="34" charset="0"/>
              <a:buChar char="•"/>
            </a:pPr>
            <a:r>
              <a:rPr lang="de-DE" sz="3800" dirty="0">
                <a:latin typeface="+mn-lt"/>
                <a:ea typeface="Calibri" panose="020F0502020204030204" pitchFamily="34" charset="0"/>
              </a:rPr>
              <a:t>Entwurf präzisiert bestehende Möglichkeit der Verbände, ihre Anlagen zur Energieerzeugung zu nutzen (Ergänzungen der Verbandsgesetze von 2016) :</a:t>
            </a:r>
          </a:p>
          <a:p>
            <a:pPr marL="1447800" lvl="1" indent="-457200">
              <a:spcAft>
                <a:spcPts val="1200"/>
              </a:spcAft>
              <a:buFont typeface="Arial" panose="020B0604020202020204" pitchFamily="34" charset="0"/>
              <a:buChar char="•"/>
            </a:pPr>
            <a:r>
              <a:rPr lang="de-DE" sz="3800" dirty="0">
                <a:latin typeface="+mn-lt"/>
                <a:ea typeface="Calibri" panose="020F0502020204030204" pitchFamily="34" charset="0"/>
              </a:rPr>
              <a:t>Möglichkeit zur Energieerzeugung und -speicherung ist auf den Zweck beschränkt, den Gesamtenergieverbrauch der Verbandsunternehmen </a:t>
            </a:r>
            <a:r>
              <a:rPr lang="de-DE" sz="3800" b="1" dirty="0">
                <a:latin typeface="+mn-lt"/>
                <a:ea typeface="Calibri" panose="020F0502020204030204" pitchFamily="34" charset="0"/>
              </a:rPr>
              <a:t>ganzjährig zu decken</a:t>
            </a:r>
            <a:r>
              <a:rPr lang="de-DE" sz="3800" dirty="0">
                <a:latin typeface="+mn-lt"/>
                <a:ea typeface="Calibri" panose="020F0502020204030204" pitchFamily="34" charset="0"/>
              </a:rPr>
              <a:t>.</a:t>
            </a:r>
          </a:p>
          <a:p>
            <a:pPr marL="1447800" lvl="1" indent="-457200">
              <a:spcAft>
                <a:spcPts val="1200"/>
              </a:spcAft>
              <a:buFont typeface="Arial" panose="020B0604020202020204" pitchFamily="34" charset="0"/>
              <a:buChar char="•"/>
            </a:pPr>
            <a:r>
              <a:rPr lang="de-DE" sz="3800" dirty="0">
                <a:latin typeface="+mn-lt"/>
                <a:ea typeface="Calibri" panose="020F0502020204030204" pitchFamily="34" charset="0"/>
              </a:rPr>
              <a:t>Umfasst die Bereiche </a:t>
            </a:r>
            <a:r>
              <a:rPr lang="de-DE" sz="3800" b="1" dirty="0">
                <a:latin typeface="+mn-lt"/>
                <a:ea typeface="Calibri" panose="020F0502020204030204" pitchFamily="34" charset="0"/>
              </a:rPr>
              <a:t>Strom und Wärme und alle Arten von Energie aus erneuerbaren Quellen</a:t>
            </a:r>
            <a:r>
              <a:rPr lang="de-DE" sz="3800" dirty="0">
                <a:latin typeface="+mn-lt"/>
                <a:ea typeface="Calibri" panose="020F0502020204030204" pitchFamily="34" charset="0"/>
              </a:rPr>
              <a:t> (Klärgas, Abwasserwärme, Wasserkraft, Geothermie, Photovoltaik, Windkraft…)</a:t>
            </a:r>
          </a:p>
          <a:p>
            <a:pPr marL="1447800" lvl="1" indent="-457200">
              <a:spcAft>
                <a:spcPts val="1200"/>
              </a:spcAft>
              <a:buFont typeface="Arial" panose="020B0604020202020204" pitchFamily="34" charset="0"/>
              <a:buChar char="•"/>
            </a:pPr>
            <a:r>
              <a:rPr lang="de-DE" sz="3800" b="1" dirty="0">
                <a:latin typeface="+mn-lt"/>
                <a:ea typeface="Calibri" panose="020F0502020204030204" pitchFamily="34" charset="0"/>
              </a:rPr>
              <a:t>Erzeugung von Überschussmengen </a:t>
            </a:r>
            <a:r>
              <a:rPr lang="de-DE" sz="3800" dirty="0">
                <a:latin typeface="+mn-lt"/>
                <a:ea typeface="Calibri" panose="020F0502020204030204" pitchFamily="34" charset="0"/>
              </a:rPr>
              <a:t>unvermeidbar wegen Ziel der jederzeitigen Deckung des Energiebedarfs auch bei Spitzenlasten; Abgabe an Dritte muss möglich sein; keine bewusste Erzeugung von Überschussmengen, die betrieblich nicht notwendig sind; keine Konkurrenz zu Energieversorgern!</a:t>
            </a:r>
          </a:p>
        </p:txBody>
      </p:sp>
    </p:spTree>
    <p:extLst>
      <p:ext uri="{BB962C8B-B14F-4D97-AF65-F5344CB8AC3E}">
        <p14:creationId xmlns:p14="http://schemas.microsoft.com/office/powerpoint/2010/main" val="26779510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861D2D-FC15-4B26-BC3A-A84F84ED74AB}"/>
              </a:ext>
            </a:extLst>
          </p:cNvPr>
          <p:cNvSpPr>
            <a:spLocks noGrp="1"/>
          </p:cNvSpPr>
          <p:nvPr>
            <p:ph type="body" sz="quarter" idx="13"/>
          </p:nvPr>
        </p:nvSpPr>
        <p:spPr>
          <a:xfrm>
            <a:off x="2715196" y="8544697"/>
            <a:ext cx="18309304" cy="674449"/>
          </a:xfrm>
        </p:spPr>
        <p:txBody>
          <a:bodyPr/>
          <a:lstStyle/>
          <a:p>
            <a:r>
              <a:rPr lang="de-DE" dirty="0"/>
              <a:t>Austausch Verbandsgesetze</a:t>
            </a:r>
          </a:p>
        </p:txBody>
      </p:sp>
      <p:sp>
        <p:nvSpPr>
          <p:cNvPr id="3" name="Textplatzhalter 2">
            <a:extLst>
              <a:ext uri="{FF2B5EF4-FFF2-40B4-BE49-F238E27FC236}">
                <a16:creationId xmlns:a16="http://schemas.microsoft.com/office/drawing/2014/main" id="{D2EA1B99-0C6B-4A19-8EA1-CD186E094F8A}"/>
              </a:ext>
            </a:extLst>
          </p:cNvPr>
          <p:cNvSpPr>
            <a:spLocks noGrp="1"/>
          </p:cNvSpPr>
          <p:nvPr>
            <p:ph type="body" sz="quarter" idx="14"/>
          </p:nvPr>
        </p:nvSpPr>
        <p:spPr/>
        <p:txBody>
          <a:bodyPr/>
          <a:lstStyle/>
          <a:p>
            <a:r>
              <a:rPr lang="de-DE" dirty="0"/>
              <a:t>22. September 2025 in Bergheim</a:t>
            </a:r>
          </a:p>
        </p:txBody>
      </p:sp>
    </p:spTree>
    <p:extLst>
      <p:ext uri="{BB962C8B-B14F-4D97-AF65-F5344CB8AC3E}">
        <p14:creationId xmlns:p14="http://schemas.microsoft.com/office/powerpoint/2010/main" val="152798933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der Eigenenergieerzeugung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6"/>
            <a:ext cx="19658184" cy="9048631"/>
          </a:xfrm>
          <a:prstGeom prst="rect">
            <a:avLst/>
          </a:prstGeom>
          <a:solidFill>
            <a:srgbClr val="F3F9FB"/>
          </a:solidFill>
        </p:spPr>
        <p:txBody>
          <a:bodyPr wrap="square" rtlCol="0">
            <a:spAutoFit/>
          </a:bodyPr>
          <a:lstStyle/>
          <a:p>
            <a:pPr>
              <a:spcAft>
                <a:spcPts val="1200"/>
              </a:spcAft>
            </a:pPr>
            <a:r>
              <a:rPr lang="de-DE" sz="3800" b="1" dirty="0">
                <a:latin typeface="+mn-lt"/>
                <a:ea typeface="Calibri" panose="020F0502020204030204" pitchFamily="34" charset="0"/>
              </a:rPr>
              <a:t>Hintergrund (II):</a:t>
            </a:r>
          </a:p>
          <a:p>
            <a:pPr marL="1447800" lvl="1" indent="-457200">
              <a:spcAft>
                <a:spcPts val="1200"/>
              </a:spcAft>
              <a:buFont typeface="Arial" panose="020B0604020202020204" pitchFamily="34" charset="0"/>
              <a:buChar char="•"/>
            </a:pPr>
            <a:r>
              <a:rPr lang="de-DE" sz="3800" b="1" dirty="0">
                <a:latin typeface="+mn-lt"/>
                <a:ea typeface="Calibri" panose="020F0502020204030204" pitchFamily="34" charset="0"/>
              </a:rPr>
              <a:t>Erzeugung der Energie an einem anderen Ort als dem Nutzungsort </a:t>
            </a:r>
            <a:r>
              <a:rPr lang="de-DE" sz="3800" dirty="0">
                <a:latin typeface="+mn-lt"/>
                <a:ea typeface="Calibri" panose="020F0502020204030204" pitchFamily="34" charset="0"/>
              </a:rPr>
              <a:t>muss gewährleistet sein; Ausschöpfung aller Potenziale. Beispiel: Nutzung von Windkraft an Kläranlagenstandorten in Tallagen nicht möglich. </a:t>
            </a:r>
          </a:p>
          <a:p>
            <a:pPr marL="1447800" lvl="1" indent="-457200">
              <a:spcAft>
                <a:spcPts val="1200"/>
              </a:spcAft>
              <a:buFont typeface="Arial" panose="020B0604020202020204" pitchFamily="34" charset="0"/>
              <a:buChar char="•"/>
            </a:pPr>
            <a:r>
              <a:rPr lang="de-DE" sz="3800" b="1" dirty="0">
                <a:latin typeface="+mn-lt"/>
                <a:ea typeface="Calibri" panose="020F0502020204030204" pitchFamily="34" charset="0"/>
              </a:rPr>
              <a:t>Beteiligung an Erzeugungsanlagen Dritter</a:t>
            </a:r>
            <a:r>
              <a:rPr lang="de-DE" sz="3800" dirty="0">
                <a:latin typeface="+mn-lt"/>
                <a:ea typeface="Calibri" panose="020F0502020204030204" pitchFamily="34" charset="0"/>
              </a:rPr>
              <a:t> sollte für Verbände zur Deckung des Energieverbrauchs möglich sein; Hebung weiterer Potenziale der Energiegewinnung aus erneuerbaren Quellen; auch betriebs- und volkswirtschaftlich sinnvoll.</a:t>
            </a:r>
          </a:p>
          <a:p>
            <a:pPr marL="457200" indent="-457200">
              <a:spcAft>
                <a:spcPts val="1200"/>
              </a:spcAft>
              <a:buFont typeface="Arial" panose="020B0604020202020204" pitchFamily="34" charset="0"/>
              <a:buChar char="•"/>
            </a:pPr>
            <a:r>
              <a:rPr lang="de-DE" sz="3800" b="1" dirty="0">
                <a:latin typeface="+mn-lt"/>
                <a:ea typeface="Calibri" panose="020F0502020204030204" pitchFamily="34" charset="0"/>
              </a:rPr>
              <a:t>Resilienz der Anlagen gegenüber Strommangellagen </a:t>
            </a:r>
            <a:r>
              <a:rPr lang="de-DE" sz="3800" dirty="0">
                <a:latin typeface="+mn-lt"/>
                <a:ea typeface="Calibri" panose="020F0502020204030204" pitchFamily="34" charset="0"/>
              </a:rPr>
              <a:t>wird mit Änderung gestärkt; Beitrag zur Energieautarkie</a:t>
            </a:r>
            <a:endParaRPr lang="de-DE" sz="3800" dirty="0">
              <a:latin typeface="+mn-lt"/>
            </a:endParaRPr>
          </a:p>
          <a:p>
            <a:pPr marL="457200" indent="-457200">
              <a:spcAft>
                <a:spcPts val="1200"/>
              </a:spcAft>
              <a:buFont typeface="Arial" panose="020B0604020202020204" pitchFamily="34" charset="0"/>
              <a:buChar char="•"/>
            </a:pPr>
            <a:r>
              <a:rPr lang="de-DE" sz="3800" dirty="0">
                <a:latin typeface="+mn-lt"/>
              </a:rPr>
              <a:t>Mögliche </a:t>
            </a:r>
            <a:r>
              <a:rPr lang="de-DE" sz="3800" b="1" dirty="0">
                <a:latin typeface="+mn-lt"/>
              </a:rPr>
              <a:t>zukünftige Anforderungen</a:t>
            </a:r>
            <a:r>
              <a:rPr lang="de-DE" sz="3800" dirty="0">
                <a:latin typeface="+mn-lt"/>
              </a:rPr>
              <a:t> wie z.B. Herstellung und Speicherung von Wasserstoff oder Beteiligung der Verbände an regionalen Wärmeplanungen werden mit Regelung berücksichtigt</a:t>
            </a:r>
          </a:p>
          <a:p>
            <a:pPr marL="457200" indent="-457200">
              <a:spcAft>
                <a:spcPts val="1200"/>
              </a:spcAft>
              <a:buFont typeface="Arial" panose="020B0604020202020204" pitchFamily="34" charset="0"/>
              <a:buChar char="•"/>
            </a:pPr>
            <a:r>
              <a:rPr lang="de-DE" sz="3800" dirty="0">
                <a:latin typeface="+mn-lt"/>
              </a:rPr>
              <a:t>Satz 2 (bisher nur im </a:t>
            </a:r>
            <a:r>
              <a:rPr lang="de-DE" sz="3800" dirty="0" err="1">
                <a:latin typeface="+mn-lt"/>
              </a:rPr>
              <a:t>RuhrVG</a:t>
            </a:r>
            <a:r>
              <a:rPr lang="de-DE" sz="3800" dirty="0">
                <a:latin typeface="+mn-lt"/>
              </a:rPr>
              <a:t>) ermöglicht Verbänden Beteiligung an Anlagen Dritter zur Aufgabenerfüllung, statt neue Verbandsanlagen zu errichten oder bestehende zu erweitern; Frage der Wirtschaftlichkeit</a:t>
            </a:r>
          </a:p>
        </p:txBody>
      </p:sp>
    </p:spTree>
    <p:extLst>
      <p:ext uri="{BB962C8B-B14F-4D97-AF65-F5344CB8AC3E}">
        <p14:creationId xmlns:p14="http://schemas.microsoft.com/office/powerpoint/2010/main" val="12037818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der Eigenenergieerzeugung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6"/>
            <a:ext cx="19658184" cy="9602629"/>
          </a:xfrm>
          <a:prstGeom prst="rect">
            <a:avLst/>
          </a:prstGeom>
          <a:solidFill>
            <a:srgbClr val="F3F9FB"/>
          </a:solidFill>
        </p:spPr>
        <p:txBody>
          <a:bodyPr wrap="square" rtlCol="0">
            <a:spAutoFit/>
          </a:bodyPr>
          <a:lstStyle/>
          <a:p>
            <a:r>
              <a:rPr lang="de-DE" sz="3800" b="1" dirty="0">
                <a:latin typeface="+mn-lt"/>
              </a:rPr>
              <a:t>Vorschlag der </a:t>
            </a:r>
            <a:r>
              <a:rPr lang="de-DE" sz="3800" b="1" dirty="0" err="1">
                <a:latin typeface="+mn-lt"/>
              </a:rPr>
              <a:t>agw</a:t>
            </a:r>
            <a:r>
              <a:rPr lang="de-DE" sz="3800" b="1" dirty="0">
                <a:latin typeface="+mn-lt"/>
              </a:rPr>
              <a:t> verdeutlicht am Beispiel des </a:t>
            </a:r>
            <a:r>
              <a:rPr lang="de-DE" sz="3800" b="1" dirty="0" err="1">
                <a:latin typeface="+mn-lt"/>
              </a:rPr>
              <a:t>AggerVG</a:t>
            </a:r>
            <a:r>
              <a:rPr lang="de-DE" sz="3800" b="1" dirty="0">
                <a:latin typeface="+mn-lt"/>
              </a:rPr>
              <a:t>:</a:t>
            </a:r>
          </a:p>
          <a:p>
            <a:endParaRPr lang="de-DE" sz="3800" dirty="0">
              <a:latin typeface="+mn-lt"/>
            </a:endParaRPr>
          </a:p>
          <a:p>
            <a:pPr>
              <a:spcAft>
                <a:spcPts val="1200"/>
              </a:spcAft>
            </a:pPr>
            <a:r>
              <a:rPr lang="de-DE" sz="3800" b="1" dirty="0">
                <a:latin typeface="+mn-lt"/>
                <a:ea typeface="Calibri" panose="020F0502020204030204" pitchFamily="34" charset="0"/>
              </a:rPr>
              <a:t>§ 3 Abs. 1 </a:t>
            </a:r>
            <a:r>
              <a:rPr lang="de-DE" sz="3800" b="1" dirty="0" err="1">
                <a:latin typeface="+mn-lt"/>
                <a:ea typeface="Calibri" panose="020F0502020204030204" pitchFamily="34" charset="0"/>
              </a:rPr>
              <a:t>AggerVG</a:t>
            </a:r>
            <a:r>
              <a:rPr lang="de-DE" sz="3800" b="1" dirty="0">
                <a:latin typeface="+mn-lt"/>
                <a:ea typeface="Calibri" panose="020F0502020204030204" pitchFamily="34" charset="0"/>
              </a:rPr>
              <a:t> wird wie folgt neu gefasst:</a:t>
            </a:r>
            <a:endParaRPr lang="de-DE" sz="3800" dirty="0">
              <a:latin typeface="+mn-lt"/>
              <a:ea typeface="Calibri" panose="020F0502020204030204" pitchFamily="34" charset="0"/>
            </a:endParaRPr>
          </a:p>
          <a:p>
            <a:pPr algn="just">
              <a:spcAft>
                <a:spcPts val="1200"/>
              </a:spcAft>
            </a:pPr>
            <a:r>
              <a:rPr lang="de-DE" sz="3800" b="1" dirty="0">
                <a:latin typeface="+mn-lt"/>
                <a:ea typeface="Calibri" panose="020F0502020204030204" pitchFamily="34" charset="0"/>
              </a:rPr>
              <a:t>„</a:t>
            </a:r>
            <a:r>
              <a:rPr lang="de-DE" sz="3800" dirty="0">
                <a:latin typeface="+mn-lt"/>
                <a:ea typeface="Calibri" panose="020F0502020204030204" pitchFamily="34" charset="0"/>
              </a:rPr>
              <a:t>(1) </a:t>
            </a:r>
            <a:r>
              <a:rPr lang="de-DE" sz="3800" baseline="30000" dirty="0">
                <a:latin typeface="+mn-lt"/>
                <a:ea typeface="Calibri" panose="020F0502020204030204" pitchFamily="34" charset="0"/>
              </a:rPr>
              <a:t>1</a:t>
            </a:r>
            <a:r>
              <a:rPr lang="de-DE" sz="3800" dirty="0">
                <a:latin typeface="+mn-lt"/>
                <a:ea typeface="Calibri" panose="020F0502020204030204" pitchFamily="34" charset="0"/>
              </a:rPr>
              <a:t>Unternehmen des Verbandes sind Planung, Bau, Betrieb und Unterhaltung der für die Aufgabenerledigung notwendigen Anlagen sowie alle sonstigen für die Durchführung der Aufgaben erforderlichen Ermittlungen und Arbeiten. </a:t>
            </a:r>
            <a:r>
              <a:rPr lang="de-DE" sz="3800" baseline="30000" dirty="0">
                <a:latin typeface="+mn-lt"/>
                <a:ea typeface="Calibri" panose="020F0502020204030204" pitchFamily="34" charset="0"/>
              </a:rPr>
              <a:t>2</a:t>
            </a:r>
            <a:r>
              <a:rPr lang="de-DE" sz="3800" dirty="0">
                <a:latin typeface="+mn-lt"/>
                <a:ea typeface="Calibri" panose="020F0502020204030204" pitchFamily="34" charset="0"/>
              </a:rPr>
              <a:t>Als Unternehmen gilt auch die Beteiligung des Verbandes an Anlagen Dritter, die der Durchführung seiner Aufgaben dienen. </a:t>
            </a:r>
            <a:r>
              <a:rPr lang="de-DE" sz="3800" baseline="30000" dirty="0">
                <a:latin typeface="+mn-lt"/>
                <a:ea typeface="Calibri" panose="020F0502020204030204" pitchFamily="34" charset="0"/>
              </a:rPr>
              <a:t>3</a:t>
            </a:r>
            <a:r>
              <a:rPr lang="de-DE" sz="3800" dirty="0">
                <a:latin typeface="+mn-lt"/>
                <a:ea typeface="Calibri" panose="020F0502020204030204" pitchFamily="34" charset="0"/>
              </a:rPr>
              <a:t>Bei Planung, Bau und Betrieb der Anlagen nach Satz 1 können die Möglichkeiten der Anlagen oder der mit ihnen in funktionalem Zusammenhang stehenden Anlagen zur Energieerzeugung auch für Dritte genutzt werden. </a:t>
            </a:r>
            <a:r>
              <a:rPr lang="de-DE" sz="3800" baseline="30000" dirty="0">
                <a:latin typeface="+mn-lt"/>
                <a:ea typeface="Calibri" panose="020F0502020204030204" pitchFamily="34" charset="0"/>
              </a:rPr>
              <a:t>4</a:t>
            </a:r>
            <a:r>
              <a:rPr lang="de-DE" sz="3800" dirty="0">
                <a:latin typeface="+mn-lt"/>
                <a:ea typeface="Calibri" panose="020F0502020204030204" pitchFamily="34" charset="0"/>
              </a:rPr>
              <a:t>Darüber hinaus kann der Verband zur Deckung seines Energiebedarfs Anlagen zur Erzeugung und Speicherung von Energie aus erneuerbaren Quellen planen, bauen, betreiben und unterhalten, wobei die Erzeugung, Speicherung und Abgabe von Überschussmengen, die Erzeugung der Energie an einem anderen Ort als dem Nutzungsort sowie die Beteiligung an Anlagen Dritter zur Erzeugung oder Speicherung von Energie aus erneuerbaren Quellen zulässig ist. </a:t>
            </a:r>
            <a:r>
              <a:rPr lang="de-DE" sz="3800" baseline="30000" dirty="0">
                <a:latin typeface="+mn-lt"/>
                <a:ea typeface="Calibri" panose="020F0502020204030204" pitchFamily="34" charset="0"/>
              </a:rPr>
              <a:t>5</a:t>
            </a:r>
            <a:r>
              <a:rPr lang="de-DE" sz="3800" dirty="0">
                <a:latin typeface="+mn-lt"/>
                <a:ea typeface="Calibri" panose="020F0502020204030204" pitchFamily="34" charset="0"/>
              </a:rPr>
              <a:t>Die Energieerzeugung und -speicherung nach den Sätzen 3 und 4 muss mit der Erledigung der Aufgaben des Verbands nach § 2 vereinbar sein.“</a:t>
            </a:r>
          </a:p>
        </p:txBody>
      </p:sp>
    </p:spTree>
    <p:extLst>
      <p:ext uri="{BB962C8B-B14F-4D97-AF65-F5344CB8AC3E}">
        <p14:creationId xmlns:p14="http://schemas.microsoft.com/office/powerpoint/2010/main" val="23950022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Klimafolgenanpassung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5"/>
            <a:ext cx="19658184" cy="8033418"/>
          </a:xfrm>
          <a:prstGeom prst="rect">
            <a:avLst/>
          </a:prstGeom>
          <a:solidFill>
            <a:srgbClr val="F3F9FB"/>
          </a:solidFill>
        </p:spPr>
        <p:txBody>
          <a:bodyPr wrap="square" rtlCol="0">
            <a:spAutoFit/>
          </a:bodyPr>
          <a:lstStyle/>
          <a:p>
            <a:pPr>
              <a:spcAft>
                <a:spcPts val="1200"/>
              </a:spcAft>
            </a:pPr>
            <a:r>
              <a:rPr lang="de-DE" sz="3800" b="1" dirty="0">
                <a:latin typeface="+mn-lt"/>
                <a:ea typeface="Calibri" panose="020F0502020204030204" pitchFamily="34" charset="0"/>
              </a:rPr>
              <a:t>Hintergrund (I): </a:t>
            </a:r>
          </a:p>
          <a:p>
            <a:pPr marL="342900" indent="-342900" algn="just">
              <a:lnSpc>
                <a:spcPct val="106000"/>
              </a:lnSpc>
              <a:spcAft>
                <a:spcPts val="800"/>
              </a:spcAft>
              <a:buFont typeface="Arial" panose="020B0604020202020204" pitchFamily="34" charset="0"/>
              <a:buChar char="•"/>
            </a:pPr>
            <a:r>
              <a:rPr lang="de-DE" sz="3800" dirty="0">
                <a:latin typeface="+mn-lt"/>
              </a:rPr>
              <a:t>Aufnahme einer Ergänzung um </a:t>
            </a:r>
            <a:r>
              <a:rPr lang="de-DE" sz="3800" b="1" dirty="0">
                <a:latin typeface="+mn-lt"/>
              </a:rPr>
              <a:t>Klimafolgenanpassung als Aufgabe der Wasserverbände </a:t>
            </a:r>
            <a:r>
              <a:rPr lang="de-DE" sz="3800" dirty="0">
                <a:latin typeface="+mn-lt"/>
              </a:rPr>
              <a:t>in den Verbandsgesetzen</a:t>
            </a:r>
          </a:p>
          <a:p>
            <a:pPr marL="342900" indent="-342900" algn="just">
              <a:lnSpc>
                <a:spcPct val="106000"/>
              </a:lnSpc>
              <a:spcAft>
                <a:spcPts val="800"/>
              </a:spcAft>
              <a:buFont typeface="Arial" panose="020B0604020202020204" pitchFamily="34" charset="0"/>
              <a:buChar char="•"/>
            </a:pPr>
            <a:r>
              <a:rPr lang="de-DE" sz="3800" dirty="0">
                <a:latin typeface="+mn-lt"/>
              </a:rPr>
              <a:t>Maßnahmen gegen Extremwetterereignisse wie Starkregen und Hitzeperioden müssen </a:t>
            </a:r>
            <a:r>
              <a:rPr lang="de-DE" sz="3800" b="1" dirty="0">
                <a:latin typeface="+mn-lt"/>
              </a:rPr>
              <a:t>ganzheitlich im Einzugsgebiet </a:t>
            </a:r>
            <a:r>
              <a:rPr lang="de-DE" sz="3800" dirty="0">
                <a:latin typeface="+mn-lt"/>
              </a:rPr>
              <a:t>wirken können</a:t>
            </a:r>
          </a:p>
          <a:p>
            <a:pPr marL="342900" indent="-342900" algn="just">
              <a:lnSpc>
                <a:spcPct val="106000"/>
              </a:lnSpc>
              <a:spcAft>
                <a:spcPts val="800"/>
              </a:spcAft>
              <a:buFont typeface="Arial" panose="020B0604020202020204" pitchFamily="34" charset="0"/>
              <a:buChar char="•"/>
            </a:pPr>
            <a:r>
              <a:rPr lang="de-DE" sz="3800" dirty="0">
                <a:latin typeface="+mn-lt"/>
              </a:rPr>
              <a:t>Verbände können durch fachliche Kompetenz, organisationsrechtliche Strukturen und </a:t>
            </a:r>
            <a:r>
              <a:rPr lang="de-DE" sz="3800" b="1" dirty="0">
                <a:latin typeface="+mn-lt"/>
              </a:rPr>
              <a:t>flusseinzugsgebietsbezogene Aufgabenwahrnehmung </a:t>
            </a:r>
            <a:r>
              <a:rPr lang="de-DE" sz="3800" dirty="0">
                <a:latin typeface="+mn-lt"/>
              </a:rPr>
              <a:t>im Einvernehmen mit den Verbandsmitgliedern wichtigen Beitrag leisten</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Sondergesetzliche Wasserverbände sind schon durch zugewiesene Abwasserbeseitigungspflicht und Verbandsaufgaben befugt, wasserwirtschaftliche Maßnahmen zur Klimafolgenanpassung zu ergreifen und hierfür Verbandsbeiträge zu erheben </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vorgeschlagene Ergänzung verschafft den Wasserverbänden </a:t>
            </a:r>
            <a:r>
              <a:rPr lang="de-DE" sz="3800" b="1" dirty="0">
                <a:latin typeface="Calibri" panose="020F0502020204030204" pitchFamily="34" charset="0"/>
                <a:ea typeface="Calibri" panose="020F0502020204030204" pitchFamily="34" charset="0"/>
                <a:cs typeface="Times New Roman" panose="02020603050405020304" pitchFamily="18" charset="0"/>
              </a:rPr>
              <a:t>Rechtssicherheit</a:t>
            </a:r>
            <a:r>
              <a:rPr lang="de-DE" sz="38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636740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Klimafolgenanpassung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6"/>
            <a:ext cx="19658184" cy="7930825"/>
          </a:xfrm>
          <a:prstGeom prst="rect">
            <a:avLst/>
          </a:prstGeom>
          <a:solidFill>
            <a:srgbClr val="F3F9FB"/>
          </a:solidFill>
        </p:spPr>
        <p:txBody>
          <a:bodyPr wrap="square" rtlCol="0">
            <a:spAutoFit/>
          </a:bodyPr>
          <a:lstStyle/>
          <a:p>
            <a:pPr>
              <a:spcAft>
                <a:spcPts val="1200"/>
              </a:spcAft>
            </a:pPr>
            <a:r>
              <a:rPr lang="de-DE" sz="3800" b="1" dirty="0">
                <a:latin typeface="+mn-lt"/>
                <a:ea typeface="Calibri" panose="020F0502020204030204" pitchFamily="34" charset="0"/>
              </a:rPr>
              <a:t>Hintergrund (II): </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Aufgabentitel in den Verbandsgesetzen begründen </a:t>
            </a:r>
            <a:r>
              <a:rPr lang="de-DE" sz="3800" b="1" dirty="0">
                <a:latin typeface="Calibri" panose="020F0502020204030204" pitchFamily="34" charset="0"/>
                <a:ea typeface="Calibri" panose="020F0502020204030204" pitchFamily="34" charset="0"/>
                <a:cs typeface="Times New Roman" panose="02020603050405020304" pitchFamily="18" charset="0"/>
              </a:rPr>
              <a:t>keine Pflicht zum Tätigwerden, sondern stellen lediglich Kompetenzen dar</a:t>
            </a:r>
            <a:r>
              <a:rPr lang="de-DE" sz="3800" dirty="0">
                <a:latin typeface="Calibri" panose="020F0502020204030204" pitchFamily="34" charset="0"/>
                <a:ea typeface="Calibri" panose="020F0502020204030204" pitchFamily="34" charset="0"/>
                <a:cs typeface="Times New Roman" panose="02020603050405020304" pitchFamily="18" charset="0"/>
              </a:rPr>
              <a:t> – anders als die den Wasserverbänden im LWG NRW zugewiesenen Zuständigkeiten. </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Über Aufgabenwahrnehmung entscheidet Verband autonom im Rahmen seines Entschließungs- und Auswahlermessens durch Beschluss seiner Gremien. </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Regelungen ermöglichen es Verbänden, sowohl Maßnahmen </a:t>
            </a:r>
            <a:r>
              <a:rPr lang="de-DE" sz="3800" b="1" dirty="0">
                <a:latin typeface="Calibri" panose="020F0502020204030204" pitchFamily="34" charset="0"/>
                <a:ea typeface="Calibri" panose="020F0502020204030204" pitchFamily="34" charset="0"/>
                <a:cs typeface="Times New Roman" panose="02020603050405020304" pitchFamily="18" charset="0"/>
              </a:rPr>
              <a:t>selbst durchzuführen als auch unterstützend</a:t>
            </a:r>
            <a:r>
              <a:rPr lang="de-DE" sz="3800" dirty="0">
                <a:latin typeface="Calibri" panose="020F0502020204030204" pitchFamily="34" charset="0"/>
                <a:ea typeface="Calibri" panose="020F0502020204030204" pitchFamily="34" charset="0"/>
                <a:cs typeface="Times New Roman" panose="02020603050405020304" pitchFamily="18" charset="0"/>
              </a:rPr>
              <a:t>, zum Beispiel für Verbandskommunen, tätig zu werden (Beantragung und Weitergabe von Fördermitteln, Beratung, usw.).</a:t>
            </a:r>
          </a:p>
          <a:p>
            <a:pPr marL="342900" indent="-342900" algn="just">
              <a:lnSpc>
                <a:spcPct val="106000"/>
              </a:lnSpc>
              <a:spcAft>
                <a:spcPts val="800"/>
              </a:spcAft>
              <a:buFont typeface="Arial" panose="020B0604020202020204" pitchFamily="34" charset="0"/>
              <a:buChar char="•"/>
            </a:pPr>
            <a:r>
              <a:rPr lang="de-DE" sz="3800" dirty="0">
                <a:latin typeface="Calibri" panose="020F0502020204030204" pitchFamily="34" charset="0"/>
                <a:ea typeface="Calibri" panose="020F0502020204030204" pitchFamily="34" charset="0"/>
                <a:cs typeface="Times New Roman" panose="02020603050405020304" pitchFamily="18" charset="0"/>
              </a:rPr>
              <a:t>Planung und Durchführung der konkreten Maßnahme durch den Verband bedarf der </a:t>
            </a:r>
            <a:r>
              <a:rPr lang="de-DE" sz="3800" b="1" dirty="0">
                <a:latin typeface="Calibri" panose="020F0502020204030204" pitchFamily="34" charset="0"/>
                <a:ea typeface="Calibri" panose="020F0502020204030204" pitchFamily="34" charset="0"/>
                <a:cs typeface="Times New Roman" panose="02020603050405020304" pitchFamily="18" charset="0"/>
              </a:rPr>
              <a:t>engen vorherigen Abstimmung, bzw. der Herstellung eines Einvernehmens, mit der betroffenen Kommune</a:t>
            </a:r>
            <a:r>
              <a:rPr lang="de-DE" sz="38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0660696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76A40FB-60C4-44E5-912B-2BB68F245772}"/>
              </a:ext>
            </a:extLst>
          </p:cNvPr>
          <p:cNvSpPr>
            <a:spLocks noGrp="1"/>
          </p:cNvSpPr>
          <p:nvPr>
            <p:ph type="body" sz="quarter" idx="15"/>
          </p:nvPr>
        </p:nvSpPr>
        <p:spPr/>
        <p:txBody>
          <a:bodyPr/>
          <a:lstStyle/>
          <a:p>
            <a:pPr marL="0" indent="0">
              <a:buNone/>
            </a:pPr>
            <a:r>
              <a:rPr lang="de-DE" dirty="0"/>
              <a:t>Vorschlag der </a:t>
            </a:r>
            <a:r>
              <a:rPr lang="de-DE" dirty="0" err="1"/>
              <a:t>agw</a:t>
            </a:r>
            <a:r>
              <a:rPr lang="de-DE" dirty="0"/>
              <a:t> verdeutlicht am Beispiel des </a:t>
            </a:r>
            <a:r>
              <a:rPr lang="de-DE" dirty="0" err="1"/>
              <a:t>AggerVG</a:t>
            </a:r>
            <a:r>
              <a:rPr lang="de-DE" dirty="0"/>
              <a:t>:</a:t>
            </a:r>
          </a:p>
          <a:p>
            <a:endParaRPr lang="de-DE" dirty="0"/>
          </a:p>
          <a:p>
            <a:pPr marL="0" indent="0">
              <a:buNone/>
            </a:pPr>
            <a:r>
              <a:rPr lang="de-DE" dirty="0"/>
              <a:t>1.  § 2 Absatz 1 </a:t>
            </a:r>
            <a:r>
              <a:rPr lang="de-DE" dirty="0" err="1"/>
              <a:t>AggerVG</a:t>
            </a:r>
            <a:r>
              <a:rPr lang="de-DE" dirty="0"/>
              <a:t> Ziff. 9 wird wie folgt gefasst:</a:t>
            </a:r>
          </a:p>
          <a:p>
            <a:pPr marL="0" indent="0">
              <a:buNone/>
            </a:pPr>
            <a:r>
              <a:rPr lang="de-DE" b="1" dirty="0"/>
              <a:t> „9. Durchführung und Unterstützung wasserwirtschaftlicher Maßnahmen zur Klimafolgenanpassung“</a:t>
            </a:r>
          </a:p>
          <a:p>
            <a:pPr marL="0" indent="0">
              <a:buNone/>
            </a:pPr>
            <a:r>
              <a:rPr lang="de-DE" dirty="0"/>
              <a:t> </a:t>
            </a:r>
          </a:p>
          <a:p>
            <a:pPr marL="0" indent="0">
              <a:buNone/>
            </a:pPr>
            <a:r>
              <a:rPr lang="de-DE" dirty="0"/>
              <a:t>2. Die bisherige Ziffer 9 wird Ziffer 10.</a:t>
            </a:r>
          </a:p>
          <a:p>
            <a:endParaRPr lang="de-DE" dirty="0"/>
          </a:p>
        </p:txBody>
      </p:sp>
      <p:sp>
        <p:nvSpPr>
          <p:cNvPr id="5" name="Textplatzhalter 4">
            <a:extLst>
              <a:ext uri="{FF2B5EF4-FFF2-40B4-BE49-F238E27FC236}">
                <a16:creationId xmlns:a16="http://schemas.microsoft.com/office/drawing/2014/main" id="{51F5B5F2-127C-4007-AEAA-D9390A3323A3}"/>
              </a:ext>
            </a:extLst>
          </p:cNvPr>
          <p:cNvSpPr>
            <a:spLocks noGrp="1"/>
          </p:cNvSpPr>
          <p:nvPr>
            <p:ph type="body" sz="quarter" idx="16"/>
          </p:nvPr>
        </p:nvSpPr>
        <p:spPr>
          <a:xfrm>
            <a:off x="9915996" y="694805"/>
            <a:ext cx="13343089" cy="534168"/>
          </a:xfrm>
        </p:spPr>
        <p:txBody>
          <a:bodyPr/>
          <a:lstStyle/>
          <a:p>
            <a:r>
              <a:rPr lang="de-DE" dirty="0"/>
              <a:t>Vorschlag der </a:t>
            </a:r>
            <a:r>
              <a:rPr lang="de-DE" dirty="0" err="1"/>
              <a:t>agw</a:t>
            </a:r>
            <a:r>
              <a:rPr lang="de-DE" dirty="0"/>
              <a:t> zur Änderung der Verbandsgesetze hinsichtlich Klimafolgenanpassung </a:t>
            </a:r>
          </a:p>
          <a:p>
            <a:endParaRPr lang="de-DE" dirty="0"/>
          </a:p>
        </p:txBody>
      </p:sp>
    </p:spTree>
    <p:extLst>
      <p:ext uri="{BB962C8B-B14F-4D97-AF65-F5344CB8AC3E}">
        <p14:creationId xmlns:p14="http://schemas.microsoft.com/office/powerpoint/2010/main" val="91836232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Virtuelle / hybride Durchführung </a:t>
            </a:r>
          </a:p>
          <a:p>
            <a:pPr algn="r">
              <a:defRPr/>
            </a:pPr>
            <a:r>
              <a:rPr lang="de-DE" sz="4800" b="1" dirty="0"/>
              <a:t>von Gremienveranstaltungen</a:t>
            </a:r>
          </a:p>
        </p:txBody>
      </p:sp>
      <p:sp>
        <p:nvSpPr>
          <p:cNvPr id="4" name="Textfeld 3">
            <a:extLst>
              <a:ext uri="{FF2B5EF4-FFF2-40B4-BE49-F238E27FC236}">
                <a16:creationId xmlns:a16="http://schemas.microsoft.com/office/drawing/2014/main" id="{E3272DDF-0EF8-4172-90A2-F51F00CCF2AC}"/>
              </a:ext>
            </a:extLst>
          </p:cNvPr>
          <p:cNvSpPr txBox="1"/>
          <p:nvPr/>
        </p:nvSpPr>
        <p:spPr>
          <a:xfrm>
            <a:off x="1995116" y="2134966"/>
            <a:ext cx="19658184" cy="6611297"/>
          </a:xfrm>
          <a:prstGeom prst="rect">
            <a:avLst/>
          </a:prstGeom>
          <a:solidFill>
            <a:srgbClr val="F3F9FB"/>
          </a:solidFill>
        </p:spPr>
        <p:txBody>
          <a:bodyPr wrap="square" rtlCol="0">
            <a:spAutoFit/>
          </a:bodyPr>
          <a:lstStyle/>
          <a:p>
            <a:pPr>
              <a:lnSpc>
                <a:spcPct val="107000"/>
              </a:lnSpc>
              <a:spcAft>
                <a:spcPts val="800"/>
              </a:spcAft>
            </a:pPr>
            <a:r>
              <a:rPr lang="de-DE" sz="2800" b="1" dirty="0">
                <a:latin typeface="Calibri" panose="020F0502020204030204" pitchFamily="34" charset="0"/>
                <a:ea typeface="Calibri" panose="020F0502020204030204" pitchFamily="34" charset="0"/>
                <a:cs typeface="Calibri" panose="020F0502020204030204" pitchFamily="34" charset="0"/>
              </a:rPr>
              <a:t>Begründung</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800" b="1" dirty="0">
                <a:latin typeface="Calibri" panose="020F0502020204030204" pitchFamily="34" charset="0"/>
                <a:ea typeface="Calibri" panose="020F0502020204030204" pitchFamily="34" charset="0"/>
                <a:cs typeface="Calibri" panose="020F0502020204030204" pitchFamily="34" charset="0"/>
              </a:rPr>
              <a:t>A. Allgemeiner Teil</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Digitale und hybride Besprechungen und Sitzungen haben sich während der Corona-Pandemie bewährt. Dies gilt auch für die während der Corona-Pandemie auf Grundlage der Genossenschafts-/Verbandsgesetze nach Maßgabe des Infektionsschutz- und </a:t>
            </a:r>
            <a:r>
              <a:rPr lang="de-DE" sz="2800" dirty="0" err="1">
                <a:latin typeface="Calibri" panose="020F0502020204030204" pitchFamily="34" charset="0"/>
                <a:ea typeface="Calibri" panose="020F0502020204030204" pitchFamily="34" charset="0"/>
                <a:cs typeface="Calibri" panose="020F0502020204030204" pitchFamily="34" charset="0"/>
              </a:rPr>
              <a:t>Befugnisgesetzes</a:t>
            </a:r>
            <a:r>
              <a:rPr lang="de-DE" sz="2800" dirty="0">
                <a:latin typeface="Calibri" panose="020F0502020204030204" pitchFamily="34" charset="0"/>
                <a:ea typeface="Calibri" panose="020F0502020204030204" pitchFamily="34" charset="0"/>
                <a:cs typeface="Calibri" panose="020F0502020204030204" pitchFamily="34" charset="0"/>
              </a:rPr>
              <a:t> NRW und den jeweils geltenden Infektionsschutzregelungen von den sondergesetzlichen Wasserverbänden durchgeführten virtuellen Gremiensitzungen. </a:t>
            </a:r>
            <a:r>
              <a:rPr lang="de-DE" sz="2800" dirty="0">
                <a:latin typeface="Calibri" panose="020F0502020204030204" pitchFamily="34" charset="0"/>
                <a:cs typeface="Calibri" panose="020F0502020204030204" pitchFamily="34" charset="0"/>
              </a:rPr>
              <a:t>Sie sind technisch reibungslos abgelaufen und von den Teilnehmenden sehr gut angenommen worden. </a:t>
            </a:r>
            <a:r>
              <a:rPr lang="de-DE" sz="2800" dirty="0">
                <a:latin typeface="Calibri" panose="020F0502020204030204" pitchFamily="34" charset="0"/>
                <a:ea typeface="Calibri" panose="020F0502020204030204" pitchFamily="34" charset="0"/>
                <a:cs typeface="Calibri" panose="020F0502020204030204" pitchFamily="34" charset="0"/>
              </a:rPr>
              <a:t>Um insbesondere der voranschreitenden Digitalisierung Rechnung tragen zu können, werden die in den Verbandsgesetzen enthaltenen Vorschriften, die eine Beschlussfassung auch ohne physische Anwesenheit ermöglichen, auf eine neue Grundlage gestellt.</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8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2005125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Virtuelle / hybride Durchführung </a:t>
            </a:r>
          </a:p>
          <a:p>
            <a:pPr algn="r">
              <a:defRPr/>
            </a:pPr>
            <a:r>
              <a:rPr lang="de-DE" sz="4800" b="1" dirty="0"/>
              <a:t>von Gremienveranstaltungen</a:t>
            </a:r>
          </a:p>
        </p:txBody>
      </p:sp>
      <p:sp>
        <p:nvSpPr>
          <p:cNvPr id="4" name="Textfeld 3">
            <a:extLst>
              <a:ext uri="{FF2B5EF4-FFF2-40B4-BE49-F238E27FC236}">
                <a16:creationId xmlns:a16="http://schemas.microsoft.com/office/drawing/2014/main" id="{E3272DDF-0EF8-4172-90A2-F51F00CCF2AC}"/>
              </a:ext>
            </a:extLst>
          </p:cNvPr>
          <p:cNvSpPr txBox="1"/>
          <p:nvPr/>
        </p:nvSpPr>
        <p:spPr>
          <a:xfrm>
            <a:off x="1995116" y="2134965"/>
            <a:ext cx="19658184" cy="9223038"/>
          </a:xfrm>
          <a:prstGeom prst="rect">
            <a:avLst/>
          </a:prstGeom>
          <a:solidFill>
            <a:srgbClr val="F3F9FB"/>
          </a:solidFill>
        </p:spPr>
        <p:txBody>
          <a:bodyPr wrap="square" rtlCol="0">
            <a:spAutoFit/>
          </a:bodyPr>
          <a:lstStyle/>
          <a:p>
            <a:pPr>
              <a:lnSpc>
                <a:spcPct val="150000"/>
              </a:lnSpc>
              <a:spcAft>
                <a:spcPts val="800"/>
              </a:spcAft>
            </a:pPr>
            <a:r>
              <a:rPr lang="de-DE" sz="2400" b="1" dirty="0">
                <a:latin typeface="Calibri" panose="020F0502020204030204" pitchFamily="34" charset="0"/>
                <a:ea typeface="Calibri" panose="020F0502020204030204" pitchFamily="34" charset="0"/>
                <a:cs typeface="Calibri" panose="020F0502020204030204" pitchFamily="34" charset="0"/>
              </a:rPr>
              <a:t>B. Besonderer Teil</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400" b="1" dirty="0">
                <a:latin typeface="Calibri" panose="020F0502020204030204" pitchFamily="34" charset="0"/>
                <a:ea typeface="Calibri" panose="020F0502020204030204" pitchFamily="34" charset="0"/>
                <a:cs typeface="Calibri" panose="020F0502020204030204" pitchFamily="34" charset="0"/>
              </a:rPr>
              <a:t>Begründung im Einzelnen</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400" u="sng" dirty="0">
                <a:latin typeface="Calibri" panose="020F0502020204030204" pitchFamily="34" charset="0"/>
                <a:ea typeface="Calibri" panose="020F0502020204030204" pitchFamily="34" charset="0"/>
                <a:cs typeface="Calibri" panose="020F0502020204030204" pitchFamily="34" charset="0"/>
              </a:rPr>
              <a:t>Zu § 15 </a:t>
            </a:r>
            <a:r>
              <a:rPr lang="de-DE" sz="2400" u="sng" dirty="0" err="1">
                <a:latin typeface="Calibri" panose="020F0502020204030204" pitchFamily="34" charset="0"/>
                <a:ea typeface="Calibri" panose="020F0502020204030204" pitchFamily="34" charset="0"/>
                <a:cs typeface="Calibri" panose="020F0502020204030204" pitchFamily="34" charset="0"/>
              </a:rPr>
              <a:t>AggerVG</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Die geltende Bestimmung in § 15 Absatz 11 </a:t>
            </a:r>
            <a:r>
              <a:rPr lang="de-DE" sz="2400" dirty="0" err="1">
                <a:latin typeface="Calibri" panose="020F0502020204030204" pitchFamily="34" charset="0"/>
                <a:ea typeface="Calibri" panose="020F0502020204030204" pitchFamily="34" charset="0"/>
                <a:cs typeface="Calibri" panose="020F0502020204030204" pitchFamily="34" charset="0"/>
              </a:rPr>
              <a:t>AggerVG</a:t>
            </a:r>
            <a:r>
              <a:rPr lang="de-DE" sz="2400" dirty="0">
                <a:latin typeface="Calibri" panose="020F0502020204030204" pitchFamily="34" charset="0"/>
                <a:ea typeface="Calibri" panose="020F0502020204030204" pitchFamily="34" charset="0"/>
                <a:cs typeface="Calibri" panose="020F0502020204030204" pitchFamily="34" charset="0"/>
              </a:rPr>
              <a:t>, die zusammen mit der Regelung in § 18 Absatz 8 </a:t>
            </a:r>
            <a:r>
              <a:rPr lang="de-DE" sz="2400" dirty="0" err="1">
                <a:latin typeface="Calibri" panose="020F0502020204030204" pitchFamily="34" charset="0"/>
                <a:ea typeface="Calibri" panose="020F0502020204030204" pitchFamily="34" charset="0"/>
                <a:cs typeface="Calibri" panose="020F0502020204030204" pitchFamily="34" charset="0"/>
              </a:rPr>
              <a:t>AggerVG</a:t>
            </a:r>
            <a:r>
              <a:rPr lang="de-DE" sz="2400" dirty="0">
                <a:latin typeface="Calibri" panose="020F0502020204030204" pitchFamily="34" charset="0"/>
                <a:ea typeface="Calibri" panose="020F0502020204030204" pitchFamily="34" charset="0"/>
                <a:cs typeface="Calibri" panose="020F0502020204030204" pitchFamily="34" charset="0"/>
              </a:rPr>
              <a:t> durch Artikel 1 des Gesetzes vom 29. Mai 2020 (</a:t>
            </a:r>
            <a:r>
              <a:rPr lang="de-DE" sz="24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GV. NRW. S. 376</a:t>
            </a:r>
            <a:r>
              <a:rPr lang="de-DE" sz="2400" dirty="0">
                <a:latin typeface="Calibri" panose="020F0502020204030204" pitchFamily="34" charset="0"/>
                <a:ea typeface="Calibri" panose="020F0502020204030204" pitchFamily="34" charset="0"/>
                <a:cs typeface="Calibri" panose="020F0502020204030204" pitchFamily="34" charset="0"/>
              </a:rPr>
              <a:t>) eingefügt worden ist, um während der Corona-Pandemie virtuelle Verbandsversammlungen zu ermöglichen, verweist noch auf § 11 des Gesetzes zur Regelung besonderer Handlungsbefugnisse im Rahmen einer epidemischen Lage von nationaler oder landesweiter Tragweite und zur Festlegung der Zuständigkeiten nach dem Infektionsschutzgesetz (Infektionsschutz- und </a:t>
            </a:r>
            <a:r>
              <a:rPr lang="de-DE" sz="2400" dirty="0" err="1">
                <a:latin typeface="Calibri" panose="020F0502020204030204" pitchFamily="34" charset="0"/>
                <a:ea typeface="Calibri" panose="020F0502020204030204" pitchFamily="34" charset="0"/>
                <a:cs typeface="Calibri" panose="020F0502020204030204" pitchFamily="34" charset="0"/>
              </a:rPr>
              <a:t>Befugnisgesetz</a:t>
            </a:r>
            <a:r>
              <a:rPr lang="de-DE" sz="2400" dirty="0">
                <a:latin typeface="Calibri" panose="020F0502020204030204" pitchFamily="34" charset="0"/>
                <a:ea typeface="Calibri" panose="020F0502020204030204" pitchFamily="34" charset="0"/>
                <a:cs typeface="Calibri" panose="020F0502020204030204" pitchFamily="34" charset="0"/>
              </a:rPr>
              <a:t> - </a:t>
            </a:r>
            <a:r>
              <a:rPr lang="de-DE" sz="2400" dirty="0" err="1">
                <a:latin typeface="Calibri" panose="020F0502020204030204" pitchFamily="34" charset="0"/>
                <a:ea typeface="Calibri" panose="020F0502020204030204" pitchFamily="34" charset="0"/>
                <a:cs typeface="Calibri" panose="020F0502020204030204" pitchFamily="34" charset="0"/>
              </a:rPr>
              <a:t>IfSBG</a:t>
            </a:r>
            <a:r>
              <a:rPr lang="de-DE" sz="2400" dirty="0">
                <a:latin typeface="Calibri" panose="020F0502020204030204" pitchFamily="34" charset="0"/>
                <a:ea typeface="Calibri" panose="020F0502020204030204" pitchFamily="34" charset="0"/>
                <a:cs typeface="Calibri" panose="020F0502020204030204" pitchFamily="34" charset="0"/>
              </a:rPr>
              <a:t>-NRW) vom 14. April 2020 (</a:t>
            </a:r>
            <a:r>
              <a:rPr lang="de-DE" sz="24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GV. NRW. S. 218b</a:t>
            </a:r>
            <a:r>
              <a:rPr lang="de-DE" sz="2400" dirty="0">
                <a:latin typeface="Calibri" panose="020F0502020204030204" pitchFamily="34" charset="0"/>
                <a:ea typeface="Calibri" panose="020F0502020204030204" pitchFamily="34" charset="0"/>
                <a:cs typeface="Calibri" panose="020F0502020204030204" pitchFamily="34" charset="0"/>
              </a:rPr>
              <a:t>), das am 31. Dezember 2022 außer Kraft getreten ist. Die Möglichkeit zur Durchführung virtueller oder hybrider </a:t>
            </a:r>
            <a:r>
              <a:rPr lang="de-DE" sz="2400" dirty="0">
                <a:latin typeface="Calibri" panose="020F0502020204030204" pitchFamily="34" charset="0"/>
                <a:cs typeface="Calibri" panose="020F0502020204030204" pitchFamily="34" charset="0"/>
              </a:rPr>
              <a:t>Verbandsversammlungen soll künftig </a:t>
            </a:r>
            <a:r>
              <a:rPr lang="de-DE" sz="2400" dirty="0">
                <a:latin typeface="Calibri" panose="020F0502020204030204" pitchFamily="34" charset="0"/>
                <a:ea typeface="Calibri" panose="020F0502020204030204" pitchFamily="34" charset="0"/>
                <a:cs typeface="Calibri" panose="020F0502020204030204" pitchFamily="34" charset="0"/>
              </a:rPr>
              <a:t>von einem Infektionsgeschehen und pandemiebedingten Sonderregelungen entkoppelt werden. Angesichts der voranschreitenden Digitalisierung werden damit zeitgemäße und praktikable Rahmenbedingungen zur Teilnahme an einer Verbandsversammlung auch über die pandemische Situation hinaus geschaffen.</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Künftig sollen virtuelle oder hybride Verbandsversammlungen ohne Anbindung an außerverbandliche Regelungen durchgeführt werden können. Die in Satz 1 Nr. 1 bis 3 der geltenden Vorschrift geregelten Voraussetzungen haben unverändert Bestand, um eine ordnungsgemäße Mitwirkung der Gremienmitglieder und die ungehinderte Ausübung ihrer Stimmrechte zu gewährleisten sowie die umfassende Beteiligung der Öffentlichkeit zu ermöglichen.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Mit der Neufassung des § 15 Absatz 12 </a:t>
            </a:r>
            <a:r>
              <a:rPr lang="de-DE" sz="2400" dirty="0" err="1">
                <a:latin typeface="Calibri" panose="020F0502020204030204" pitchFamily="34" charset="0"/>
                <a:ea typeface="Calibri" panose="020F0502020204030204" pitchFamily="34" charset="0"/>
                <a:cs typeface="Calibri" panose="020F0502020204030204" pitchFamily="34" charset="0"/>
              </a:rPr>
              <a:t>AggerVG</a:t>
            </a:r>
            <a:r>
              <a:rPr lang="de-DE" sz="2400" dirty="0">
                <a:latin typeface="Calibri" panose="020F0502020204030204" pitchFamily="34" charset="0"/>
                <a:ea typeface="Calibri" panose="020F0502020204030204" pitchFamily="34" charset="0"/>
                <a:cs typeface="Calibri" panose="020F0502020204030204" pitchFamily="34" charset="0"/>
              </a:rPr>
              <a:t> bleibt die Möglichkeit zur Beschlussfassung und Abhaltung von Wahlen auf schriftlichem oder elektronischem Wege anstelle von Verbandsversammlungen nach Absatz 11 unabhängig von dem Bestehen einer Infektionslage erhalten.</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 </a:t>
            </a:r>
            <a:r>
              <a:rPr lang="de-DE" sz="2400" u="sng" dirty="0">
                <a:latin typeface="Calibri" panose="020F0502020204030204" pitchFamily="34" charset="0"/>
                <a:ea typeface="Calibri" panose="020F0502020204030204" pitchFamily="34" charset="0"/>
                <a:cs typeface="Calibri" panose="020F0502020204030204" pitchFamily="34" charset="0"/>
              </a:rPr>
              <a:t>Zu § 18</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 18 Absatz 6 </a:t>
            </a:r>
            <a:r>
              <a:rPr lang="de-DE" sz="2400" dirty="0" err="1">
                <a:latin typeface="Calibri" panose="020F0502020204030204" pitchFamily="34" charset="0"/>
                <a:ea typeface="Calibri" panose="020F0502020204030204" pitchFamily="34" charset="0"/>
                <a:cs typeface="Calibri" panose="020F0502020204030204" pitchFamily="34" charset="0"/>
              </a:rPr>
              <a:t>AggerVG</a:t>
            </a:r>
            <a:r>
              <a:rPr lang="de-DE" sz="2400" dirty="0">
                <a:latin typeface="Calibri" panose="020F0502020204030204" pitchFamily="34" charset="0"/>
                <a:ea typeface="Calibri" panose="020F0502020204030204" pitchFamily="34" charset="0"/>
                <a:cs typeface="Calibri" panose="020F0502020204030204" pitchFamily="34" charset="0"/>
              </a:rPr>
              <a:t> ist zu ändern, um die bisherige Option, die schriftliche oder elektronische Beschlussfassung bei Bestehen einer Infektionslage abweichend vom bisherigen Absatz 6 (Einstimmigkeitsprinzip) mit einer Zweidrittel-Mehrheit herbeiführen zu können, unabhängig von der Infektionslage zu ermöglichen.</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 18 Absatz 8 </a:t>
            </a:r>
            <a:r>
              <a:rPr lang="de-DE" sz="2400" dirty="0" err="1">
                <a:latin typeface="Calibri" panose="020F0502020204030204" pitchFamily="34" charset="0"/>
                <a:ea typeface="Calibri" panose="020F0502020204030204" pitchFamily="34" charset="0"/>
                <a:cs typeface="Calibri" panose="020F0502020204030204" pitchFamily="34" charset="0"/>
              </a:rPr>
              <a:t>AggerVG</a:t>
            </a:r>
            <a:r>
              <a:rPr lang="de-DE" sz="2400" dirty="0">
                <a:latin typeface="Calibri" panose="020F0502020204030204" pitchFamily="34" charset="0"/>
                <a:ea typeface="Calibri" panose="020F0502020204030204" pitchFamily="34" charset="0"/>
                <a:cs typeface="Calibri" panose="020F0502020204030204" pitchFamily="34" charset="0"/>
              </a:rPr>
              <a:t> ist zu ändern, um virtuelle und hybride Verbandsratssitzungen generell und damit losgelöst von der pandemischen Situation zu ermöglichen. </a:t>
            </a:r>
            <a:endParaRPr lang="de-DE"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35894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der Eigenenergieerzeugung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5"/>
            <a:ext cx="19658184" cy="10556736"/>
          </a:xfrm>
          <a:prstGeom prst="rect">
            <a:avLst/>
          </a:prstGeom>
          <a:solidFill>
            <a:srgbClr val="F3F9FB"/>
          </a:solidFill>
        </p:spPr>
        <p:txBody>
          <a:bodyPr wrap="square" rtlCol="0">
            <a:spAutoFit/>
          </a:bodyPr>
          <a:lstStyle/>
          <a:p>
            <a:pPr>
              <a:spcAft>
                <a:spcPts val="1200"/>
              </a:spcAft>
            </a:pPr>
            <a:r>
              <a:rPr lang="de-DE" sz="2000" b="1" dirty="0">
                <a:latin typeface="+mn-lt"/>
                <a:ea typeface="Calibri" panose="020F0502020204030204" pitchFamily="34" charset="0"/>
              </a:rPr>
              <a:t>Begründung: </a:t>
            </a:r>
            <a:endParaRPr lang="de-DE" sz="2000" dirty="0">
              <a:latin typeface="+mn-lt"/>
              <a:ea typeface="Calibri" panose="020F0502020204030204" pitchFamily="34" charset="0"/>
            </a:endParaRPr>
          </a:p>
          <a:p>
            <a:pPr algn="just">
              <a:spcAft>
                <a:spcPts val="1200"/>
              </a:spcAft>
            </a:pPr>
            <a:r>
              <a:rPr lang="de-DE" sz="2000" dirty="0">
                <a:latin typeface="+mn-lt"/>
                <a:ea typeface="Calibri" panose="020F0502020204030204" pitchFamily="34" charset="0"/>
              </a:rPr>
              <a:t>Die Vorschrift des § 3 Abs. 1 wird fortgeschrieben und an die geänderten, insbesondere klimawandelbedingten Anforderungen angepasst.</a:t>
            </a:r>
          </a:p>
          <a:p>
            <a:pPr algn="just">
              <a:spcAft>
                <a:spcPts val="1200"/>
              </a:spcAft>
            </a:pPr>
            <a:r>
              <a:rPr lang="de-DE" sz="2000" dirty="0">
                <a:latin typeface="+mn-lt"/>
                <a:ea typeface="Calibri" panose="020F0502020204030204" pitchFamily="34" charset="0"/>
              </a:rPr>
              <a:t>Nach Satz 1 wird ein neuer Satz 2 eingefügt, der sich bisher nur im Ruhrverbandsgesetz findet. Er ermöglicht es dem Verband im Rahmen seiner gesetzlichen Aufgabenwahrnehmung, sich an Anlagen Dritter zu beteiligen, statt neue Verbandsanlagen zu errichten oder bestehende zu erweitern. </a:t>
            </a:r>
          </a:p>
          <a:p>
            <a:pPr algn="just">
              <a:spcAft>
                <a:spcPts val="1200"/>
              </a:spcAft>
            </a:pPr>
            <a:r>
              <a:rPr lang="de-DE" sz="2000" dirty="0">
                <a:latin typeface="+mn-lt"/>
                <a:ea typeface="Calibri" panose="020F0502020204030204" pitchFamily="34" charset="0"/>
              </a:rPr>
              <a:t>In den Sätzen 3 bis 5 wird die schon bisher bestehende Möglichkeit des Verbandes zur Energieerzeugung präzisiert und fortentwickelt. Der Verband hat zur Erfüllung der Klimaschutzziele in Nordrhein-Westfalen nach dem Klimaschutzgesetz des Landes als öffentliche Stelle eine Vorbildfunktion. Insofern obliegt es ihm, einen signifikanten Beitrag zur Reduktion der Treibhausgasemissionen des Landes zu leisten. Gleichzeitig setzt er damit auch den Gedanken der EU-Zero-Pollution-Politik um. </a:t>
            </a:r>
          </a:p>
          <a:p>
            <a:pPr algn="just">
              <a:spcAft>
                <a:spcPts val="1200"/>
              </a:spcAft>
            </a:pPr>
            <a:r>
              <a:rPr lang="de-DE" sz="2000" dirty="0">
                <a:latin typeface="+mn-lt"/>
                <a:ea typeface="Calibri" panose="020F0502020204030204" pitchFamily="34" charset="0"/>
              </a:rPr>
              <a:t>Satz 3 ermöglicht es dem Verband, diesen Beitrag einerseits im Rahmen des Betriebes seiner Verbandsanlagen nach Satz 1 zu erbringen, etwa durch die energetische Nutzung von Klärgas, der Abwasserwärme oder der Wasserkraft. Satz 3 entspricht inhaltlich der bisherigen Regelung, die Aufnahme der Wörter „auch für Dritte“ erfolgt aus Gründen der Klarstellung. Die Möglichkeit der Fremdversorgung über die Anlagen nach Satz 1 und die mit ihnen im funktionalen Zusammenhang stehenden Anlagen entspricht der bisherigen Rechtslage.</a:t>
            </a:r>
          </a:p>
          <a:p>
            <a:pPr algn="just">
              <a:spcAft>
                <a:spcPts val="1200"/>
              </a:spcAft>
            </a:pPr>
            <a:r>
              <a:rPr lang="de-DE" sz="2000" dirty="0">
                <a:latin typeface="+mn-lt"/>
                <a:ea typeface="Calibri" panose="020F0502020204030204" pitchFamily="34" charset="0"/>
              </a:rPr>
              <a:t>Satz 4 knüpft an die bisherige Regelung an und erlaubt es dem Verband andererseits, zur Ausnutzung weiterer, den Zielen der Treibhausgasneutralität dienender Potentiale in seinem Tätigkeitsbereich auch andere Arten von Anlagen zur Erzeugung und Speicherung von Energie aus erneuerbaren Quellen zu planen, zu bauen, zu betreiben und zu unterhalten. Unter Energie aus erneuerbaren Quellen ist neben Strom u.a. auch Wärme zu verstehen. Der Begriff der Speicherung ist weit auszulegen und umfasst auch die Zwischenspeicherung. Zu Energieerzeugungsanlagen gehören etwa Anlagen der Geothermie, der Photovoltaik und der Windkraft. </a:t>
            </a:r>
          </a:p>
          <a:p>
            <a:pPr algn="just">
              <a:spcAft>
                <a:spcPts val="1200"/>
              </a:spcAft>
            </a:pPr>
            <a:r>
              <a:rPr lang="de-DE" sz="2000" dirty="0">
                <a:latin typeface="+mn-lt"/>
                <a:ea typeface="Calibri" panose="020F0502020204030204" pitchFamily="34" charset="0"/>
              </a:rPr>
              <a:t>Die Befugnis des Verbandes zur Energieerzeugung und -speicherung nach Satz 4 besteht nicht unbegrenzt, sondern ist auf den Zweck beschränkt, den Gesamtenergieverbrauch der Verbandsunternehmen zu decken. Der Verband darf die dafür erforderlichen Kapazitäten schaffen.</a:t>
            </a:r>
          </a:p>
          <a:p>
            <a:pPr algn="just">
              <a:spcAft>
                <a:spcPts val="1200"/>
              </a:spcAft>
            </a:pPr>
            <a:r>
              <a:rPr lang="de-DE" sz="2000" dirty="0">
                <a:latin typeface="+mn-lt"/>
                <a:ea typeface="Calibri" panose="020F0502020204030204" pitchFamily="34" charset="0"/>
              </a:rPr>
              <a:t>Da der Energieverbrauch der verbandlichen Unternehmen insbesondere witterungsbedingten Schwankungen unterworfen ist und eine Eigenversorgung auch im Spitzenlastfall möglich sein soll, ist die Erzeugung von Überschussmengen unvermeidbar. Überschussmengen im Sinne von Satz 4 sind die produzierten Energiemengen, die über den tatsächlichen Eigenbedarf hinausgehen. Diese dürfen als Abfallprodukt der Eigenerzeugung auch an Dritte abgegeben werden. Dem Verband ist es dagegen nicht gestattet, bewusst Überschussmengen zu erzeugen, die nicht betrieblich notwendig sind, um damit nicht in Konkurrenz zu den Energieversorgern zu treten. </a:t>
            </a:r>
          </a:p>
          <a:p>
            <a:pPr algn="just">
              <a:spcAft>
                <a:spcPts val="1200"/>
              </a:spcAft>
            </a:pPr>
            <a:r>
              <a:rPr lang="de-DE" sz="2000" dirty="0">
                <a:latin typeface="+mn-lt"/>
                <a:ea typeface="Calibri" panose="020F0502020204030204" pitchFamily="34" charset="0"/>
              </a:rPr>
              <a:t>Des Weiteren ist der Verband befugt, die Energie an einem anderen Ort als dem Nutzungsort zu erzeugen, was die bilanzielle Eigenversorgung z.B. unter Nutzung des Stromnetzes der allgemeinen Versorgung einschließt. </a:t>
            </a:r>
          </a:p>
          <a:p>
            <a:pPr algn="just">
              <a:spcAft>
                <a:spcPts val="1200"/>
              </a:spcAft>
            </a:pPr>
            <a:r>
              <a:rPr lang="de-DE" sz="2000" dirty="0">
                <a:latin typeface="+mn-lt"/>
                <a:ea typeface="Calibri" panose="020F0502020204030204" pitchFamily="34" charset="0"/>
              </a:rPr>
              <a:t>Zudem ist der Verband berechtigt, sich zur Deckung seines Energieverbrauchs an Erzeugungsanlagen Dritter zu beteiligen, um weitere Potentiale der Gewinnung von Energie aus erneuerbaren Quellen zu heben.</a:t>
            </a:r>
          </a:p>
          <a:p>
            <a:pPr algn="just">
              <a:spcAft>
                <a:spcPts val="1200"/>
              </a:spcAft>
            </a:pPr>
            <a:r>
              <a:rPr lang="de-DE" sz="2000" dirty="0">
                <a:latin typeface="+mn-lt"/>
                <a:ea typeface="Calibri" panose="020F0502020204030204" pitchFamily="34" charset="0"/>
              </a:rPr>
              <a:t>Mit der textlichen Erweiterung des verbandlichen Unternehmensbegriffs werden die Befugnisse der Verbände im Hinblick auf die Erzeugung und Nutzung erneuerbarer Energien klar geregelt. Damit wird eine Grundlage geschaffen, die Resilienz der verbandlichen Anlagen zu stärken. Dies ist insbesondere vor dem Hintergrund relevant, dass Anlagen der Verbände zum Teil zur kritischen Infrastruktur gehören und in besonderer Weise gegen einen Anlagenausfall geschützt werden müssen. Vor allem bei Energiemangellagen ist der Verband mithilfe der Eigenenergieerzeugung in der Lage, einen Beitrag zu seiner Energieautarkie zu leisten. Auch mögliche zukünftige Anforderungen wie z.B. die Herstellung und Speicherung von Wasserstoff oder die Beteiligung der Verbände an der regionalen Wärmeplanungen werden mit dieser Regelung berücksichtigt.</a:t>
            </a:r>
          </a:p>
        </p:txBody>
      </p:sp>
    </p:spTree>
    <p:extLst>
      <p:ext uri="{BB962C8B-B14F-4D97-AF65-F5344CB8AC3E}">
        <p14:creationId xmlns:p14="http://schemas.microsoft.com/office/powerpoint/2010/main" val="217627823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hinsichtlich Klimafolgenanpassung </a:t>
            </a:r>
          </a:p>
        </p:txBody>
      </p:sp>
      <p:sp>
        <p:nvSpPr>
          <p:cNvPr id="5" name="Textfeld 4">
            <a:extLst>
              <a:ext uri="{FF2B5EF4-FFF2-40B4-BE49-F238E27FC236}">
                <a16:creationId xmlns:a16="http://schemas.microsoft.com/office/drawing/2014/main" id="{6B8421B9-5F1C-4C15-826A-DAA4949CDCD8}"/>
              </a:ext>
            </a:extLst>
          </p:cNvPr>
          <p:cNvSpPr txBox="1"/>
          <p:nvPr/>
        </p:nvSpPr>
        <p:spPr>
          <a:xfrm>
            <a:off x="1995116" y="2134966"/>
            <a:ext cx="19658184" cy="10472611"/>
          </a:xfrm>
          <a:prstGeom prst="rect">
            <a:avLst/>
          </a:prstGeom>
          <a:solidFill>
            <a:srgbClr val="F3F9FB"/>
          </a:solidFill>
        </p:spPr>
        <p:txBody>
          <a:bodyPr wrap="square" rtlCol="0">
            <a:spAutoFit/>
          </a:bodyPr>
          <a:lstStyle/>
          <a:p>
            <a:pPr>
              <a:spcAft>
                <a:spcPts val="1200"/>
              </a:spcAft>
            </a:pPr>
            <a:r>
              <a:rPr lang="de-DE" sz="2000" b="1" dirty="0">
                <a:latin typeface="+mn-lt"/>
                <a:ea typeface="Calibri" panose="020F0502020204030204" pitchFamily="34" charset="0"/>
              </a:rPr>
              <a:t>Begründung: </a:t>
            </a:r>
          </a:p>
          <a:p>
            <a:pPr algn="just">
              <a:lnSpc>
                <a:spcPct val="106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Zu 1:</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Begründung:</a:t>
            </a:r>
            <a:r>
              <a:rPr lang="de-DE" sz="2000" dirty="0">
                <a:latin typeface="Calibri" panose="020F0502020204030204" pitchFamily="34" charset="0"/>
                <a:ea typeface="Calibri" panose="020F0502020204030204" pitchFamily="34" charset="0"/>
                <a:cs typeface="Times New Roman" panose="02020603050405020304" pitchFamily="18" charset="0"/>
              </a:rPr>
              <a:t> Die Ergänzung dient dazu, das Thema Klimafolgenanpassung ausdrücklich als Aufgabe der Wasserverbände in den Gesetzen der sondergesetzlichen Wasserverbände aufzunehmen.</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Extremwetterereignisse wie Starkregen und Hitzeperioden, so haben die vergangenen Jahre eindrücklich gezeigt, stellen Regionen wie auch die Flusseinzugsgebiete in NRW vor besondere Herausforderungen und werden sich im Zuge des Klimawandels weiter verstärken. Wetterextreme können zu Gefahren für Leben und Gesundheit und zu erheblichen Schäden führen. Hinzu kommen negative Auswirkungen auf den Naturhaushalt, die Vegetation und die Grundwasserneubildung.</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Um den Folgen des Klimawandels in NRW zu begegnen und entgegenzuwirken, bieten sich in der Wasserwirtschaft vielfältige Handlungsmöglichkeiten an (beispielsweise die Schaffung von multifunktionalen Flächen zur Zwischenspeicherung von Wassermengen nach Starkregenereignissen, die Entsiegelung von Flächen, Wasserrückhalt durch Begrünung, etc.).</a:t>
            </a:r>
            <a:r>
              <a:rPr lang="de-DE" sz="2000" u="sng" dirty="0">
                <a:latin typeface="Calibri" panose="020F0502020204030204" pitchFamily="34" charset="0"/>
                <a:ea typeface="Calibri" panose="020F0502020204030204" pitchFamily="34" charset="0"/>
                <a:cs typeface="Times New Roman" panose="02020603050405020304" pitchFamily="18" charset="0"/>
              </a:rPr>
              <a:t>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Dabei ist es von wesentlicher Bedeutung, dass diese Maßnahmen ganzheitlich im Einzugsgebiet wirken können. Die mit der Maßnahmenumsetzung angestrebte Rückhaltung des Regenwassers vor Ort dient auch dem Schutz der wasserwirtschaftlichen Infrastruktur und bringt Vorteile für die Erfüllung der verbandlichen Aufgaben, indem sie bspw. dazu beiträgt, eine hydraulische Überlastung der Abwasseranlagen und Gewässer zu vermeiden. Bei der Bewältigung der jetzt schon bestehenden und künftig zu erwartenden Folgen des Klimawandels können die sondergesetzlichen Wasserverbände in NRW mit ihrer fachlichen Kompetenz, ihren organisationsrechtlichen Strukturen und ihrer flusseinzugsgebietsbezogenen Aufgabenwahrnehmung im Einvernehmen mit den Verbandsmitgliedern einen wichtigen Beitrag leisten. Dies steht im Einklang mit den Zielen der Nationalen Wasserstrategie sowie der Klimaanpassungsgesetze des Bundes und des Landes NRW.</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Die sondergesetzlichen Wasserverbände sind schon jetzt kraft der ihnen in § 53 Abs. 1 LWG zugewiesenen Abwasserbeseitigungspflicht und durch Sondergesetz zugewiesenen sonstigen Verbandsaufgaben befugt, wasserwirtschaftliche Maßnahmen zur Klimafolgenanpassung zu ergreifen und hierfür Verbandsbeiträge zu erheben.   </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Die vorgeschlagene Ergänzung um einen Aufgabentitel „Klimafolgenanpassung“ verschafft den Wasserverbänden Rechtssicherheit bei ihrer Pflichten- und Aufgabenwahrnehmung. Dabei ist zu betonen, dass die Aufgabentitel in den Verbandsgesetzen – anders als die den Wasserverbänden im LWG NRW zugewiesenen Zuständigkeiten – keine Pflicht zum Tätigwerden begründen, sondern lediglich Kompetenzen darstellen und damit verbunden Handlungsoptionen eröffnen. Ob, wann und wie der Verband seine gesetzlichen Aufgaben wahrnimmt, entscheidet dieser autonom im Rahmen seines Entschließungs- und Auswahlermessens durch Beschluss seiner Gremien. Die Regelungen ermöglicht es den Verbänden, sowohl Maßnahmen selbst durchzuführen als auch unterstützend, zum Beispiel für Verbandskommunen, tätig zu werden (Beantragung und Weitergabe von Fördermitteln, Beratung, usw.).</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Die Planung und Durchführung der konkreten Maßnahme durch den Verband bedarf der engen vorherigen Abstimmung, bzw. der Herstellung eines Einvernehmens, mit der betroffenen Kommune. </a:t>
            </a: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6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Zu 2:</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Hierbei handelt es sich um redaktionelle Folgeänderung, die aus der Neufassung von Ziffer 9 resultiert.</a:t>
            </a:r>
          </a:p>
          <a:p>
            <a:pPr>
              <a:spcAft>
                <a:spcPts val="1200"/>
              </a:spcAft>
            </a:pPr>
            <a:endParaRPr lang="de-DE" sz="2000" dirty="0">
              <a:latin typeface="+mn-lt"/>
              <a:ea typeface="Calibri" panose="020F0502020204030204" pitchFamily="34" charset="0"/>
            </a:endParaRPr>
          </a:p>
        </p:txBody>
      </p:sp>
    </p:spTree>
    <p:extLst>
      <p:ext uri="{BB962C8B-B14F-4D97-AF65-F5344CB8AC3E}">
        <p14:creationId xmlns:p14="http://schemas.microsoft.com/office/powerpoint/2010/main" val="38745324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D5ED-B517-4BA1-B3CE-499F33B67493}"/>
              </a:ext>
            </a:extLst>
          </p:cNvPr>
          <p:cNvSpPr txBox="1">
            <a:spLocks/>
          </p:cNvSpPr>
          <p:nvPr/>
        </p:nvSpPr>
        <p:spPr bwMode="auto">
          <a:xfrm>
            <a:off x="3003229" y="406773"/>
            <a:ext cx="19207163" cy="998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1981200" rtl="0" eaLnBrk="0" fontAlgn="base" hangingPunct="0">
              <a:spcBef>
                <a:spcPct val="0"/>
              </a:spcBef>
              <a:spcAft>
                <a:spcPct val="0"/>
              </a:spcAft>
              <a:defRPr sz="9500" kern="1200">
                <a:solidFill>
                  <a:schemeClr val="tx1"/>
                </a:solidFill>
                <a:latin typeface="+mj-lt"/>
                <a:ea typeface="+mj-ea"/>
                <a:cs typeface="+mj-cs"/>
              </a:defRPr>
            </a:lvl1pPr>
            <a:lvl2pPr algn="ctr" defTabSz="1981200" rtl="0" eaLnBrk="0" fontAlgn="base" hangingPunct="0">
              <a:spcBef>
                <a:spcPct val="0"/>
              </a:spcBef>
              <a:spcAft>
                <a:spcPct val="0"/>
              </a:spcAft>
              <a:defRPr sz="9500">
                <a:solidFill>
                  <a:schemeClr val="tx1"/>
                </a:solidFill>
                <a:latin typeface="Calibri" pitchFamily="34" charset="0"/>
              </a:defRPr>
            </a:lvl2pPr>
            <a:lvl3pPr algn="ctr" defTabSz="1981200" rtl="0" eaLnBrk="0" fontAlgn="base" hangingPunct="0">
              <a:spcBef>
                <a:spcPct val="0"/>
              </a:spcBef>
              <a:spcAft>
                <a:spcPct val="0"/>
              </a:spcAft>
              <a:defRPr sz="9500">
                <a:solidFill>
                  <a:schemeClr val="tx1"/>
                </a:solidFill>
                <a:latin typeface="Calibri" pitchFamily="34" charset="0"/>
              </a:defRPr>
            </a:lvl3pPr>
            <a:lvl4pPr algn="ctr" defTabSz="1981200" rtl="0" eaLnBrk="0" fontAlgn="base" hangingPunct="0">
              <a:spcBef>
                <a:spcPct val="0"/>
              </a:spcBef>
              <a:spcAft>
                <a:spcPct val="0"/>
              </a:spcAft>
              <a:defRPr sz="9500">
                <a:solidFill>
                  <a:schemeClr val="tx1"/>
                </a:solidFill>
                <a:latin typeface="Calibri" pitchFamily="34" charset="0"/>
              </a:defRPr>
            </a:lvl4pPr>
            <a:lvl5pPr algn="ctr" defTabSz="1981200" rtl="0" eaLnBrk="0" fontAlgn="base" hangingPunct="0">
              <a:spcBef>
                <a:spcPct val="0"/>
              </a:spcBef>
              <a:spcAft>
                <a:spcPct val="0"/>
              </a:spcAft>
              <a:defRPr sz="9500">
                <a:solidFill>
                  <a:schemeClr val="tx1"/>
                </a:solidFill>
                <a:latin typeface="Calibri" pitchFamily="34" charset="0"/>
              </a:defRPr>
            </a:lvl5pPr>
            <a:lvl6pPr marL="457200" algn="ctr" defTabSz="1981200" rtl="0" fontAlgn="base">
              <a:spcBef>
                <a:spcPct val="0"/>
              </a:spcBef>
              <a:spcAft>
                <a:spcPct val="0"/>
              </a:spcAft>
              <a:defRPr sz="9500">
                <a:solidFill>
                  <a:schemeClr val="tx1"/>
                </a:solidFill>
                <a:latin typeface="Calibri" pitchFamily="34" charset="0"/>
              </a:defRPr>
            </a:lvl6pPr>
            <a:lvl7pPr marL="914400" algn="ctr" defTabSz="1981200" rtl="0" fontAlgn="base">
              <a:spcBef>
                <a:spcPct val="0"/>
              </a:spcBef>
              <a:spcAft>
                <a:spcPct val="0"/>
              </a:spcAft>
              <a:defRPr sz="9500">
                <a:solidFill>
                  <a:schemeClr val="tx1"/>
                </a:solidFill>
                <a:latin typeface="Calibri" pitchFamily="34" charset="0"/>
              </a:defRPr>
            </a:lvl7pPr>
            <a:lvl8pPr marL="1371600" algn="ctr" defTabSz="1981200" rtl="0" fontAlgn="base">
              <a:spcBef>
                <a:spcPct val="0"/>
              </a:spcBef>
              <a:spcAft>
                <a:spcPct val="0"/>
              </a:spcAft>
              <a:defRPr sz="9500">
                <a:solidFill>
                  <a:schemeClr val="tx1"/>
                </a:solidFill>
                <a:latin typeface="Calibri" pitchFamily="34" charset="0"/>
              </a:defRPr>
            </a:lvl8pPr>
            <a:lvl9pPr marL="1828800" algn="ctr" defTabSz="1981200" rtl="0" fontAlgn="base">
              <a:spcBef>
                <a:spcPct val="0"/>
              </a:spcBef>
              <a:spcAft>
                <a:spcPct val="0"/>
              </a:spcAft>
              <a:defRPr sz="9500">
                <a:solidFill>
                  <a:schemeClr val="tx1"/>
                </a:solidFill>
                <a:latin typeface="Calibri" pitchFamily="34" charset="0"/>
              </a:defRPr>
            </a:lvl9pPr>
          </a:lstStyle>
          <a:p>
            <a:pPr algn="r">
              <a:defRPr/>
            </a:pPr>
            <a:r>
              <a:rPr lang="de-DE" sz="4800" b="1" dirty="0"/>
              <a:t>Änderung der Verbandsgesetze </a:t>
            </a:r>
          </a:p>
          <a:p>
            <a:pPr algn="r">
              <a:defRPr/>
            </a:pPr>
            <a:r>
              <a:rPr lang="de-DE" sz="4800" b="1" dirty="0"/>
              <a:t>Schriftformerfordernis</a:t>
            </a:r>
          </a:p>
        </p:txBody>
      </p:sp>
      <p:sp>
        <p:nvSpPr>
          <p:cNvPr id="6" name="Textfeld 5">
            <a:extLst>
              <a:ext uri="{FF2B5EF4-FFF2-40B4-BE49-F238E27FC236}">
                <a16:creationId xmlns:a16="http://schemas.microsoft.com/office/drawing/2014/main" id="{45556FB4-F0BD-40A3-9E88-523D2E06317D}"/>
              </a:ext>
            </a:extLst>
          </p:cNvPr>
          <p:cNvSpPr txBox="1"/>
          <p:nvPr/>
        </p:nvSpPr>
        <p:spPr>
          <a:xfrm>
            <a:off x="1995116" y="2134965"/>
            <a:ext cx="19658184" cy="10892918"/>
          </a:xfrm>
          <a:prstGeom prst="rect">
            <a:avLst/>
          </a:prstGeom>
          <a:solidFill>
            <a:srgbClr val="F3F9FB"/>
          </a:solidFill>
        </p:spPr>
        <p:txBody>
          <a:bodyPr wrap="square" rtlCol="0">
            <a:spAutoFit/>
          </a:bodyPr>
          <a:lstStyle/>
          <a:p>
            <a:pPr>
              <a:spcAft>
                <a:spcPts val="1200"/>
              </a:spcAft>
            </a:pPr>
            <a:r>
              <a:rPr lang="de-DE" sz="3400" b="1" dirty="0">
                <a:latin typeface="+mn-lt"/>
                <a:ea typeface="Calibri" panose="020F0502020204030204" pitchFamily="34" charset="0"/>
              </a:rPr>
              <a:t>Hintergrund: </a:t>
            </a:r>
          </a:p>
          <a:p>
            <a:pPr marL="342900" indent="-342900" algn="just">
              <a:lnSpc>
                <a:spcPct val="106000"/>
              </a:lnSpc>
              <a:spcAft>
                <a:spcPts val="800"/>
              </a:spcAft>
              <a:buFont typeface="Arial" panose="020B0604020202020204" pitchFamily="34" charset="0"/>
              <a:buChar char="•"/>
            </a:pPr>
            <a:r>
              <a:rPr lang="de-DE" sz="3400" dirty="0">
                <a:latin typeface="Calibri" panose="020F0502020204030204" pitchFamily="34" charset="0"/>
                <a:ea typeface="Calibri" panose="020F0502020204030204" pitchFamily="34" charset="0"/>
                <a:cs typeface="Times New Roman" panose="02020603050405020304" pitchFamily="18" charset="0"/>
              </a:rPr>
              <a:t>Für verpflichtende Erklärungen der sondergesetzlichen Wasserverbände ist gegenwärtig die Schriftform erforderlich (z.B. § 21 Abs. 3 </a:t>
            </a:r>
            <a:r>
              <a:rPr lang="de-DE" sz="3400" dirty="0" err="1">
                <a:latin typeface="Calibri" panose="020F0502020204030204" pitchFamily="34" charset="0"/>
                <a:ea typeface="Calibri" panose="020F0502020204030204" pitchFamily="34" charset="0"/>
                <a:cs typeface="Times New Roman" panose="02020603050405020304" pitchFamily="18" charset="0"/>
              </a:rPr>
              <a:t>AggerVG</a:t>
            </a:r>
            <a:r>
              <a:rPr lang="de-DE" sz="3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6000"/>
              </a:lnSpc>
              <a:spcAft>
                <a:spcPts val="800"/>
              </a:spcAft>
              <a:buFont typeface="Arial" panose="020B0604020202020204" pitchFamily="34" charset="0"/>
              <a:buChar char="•"/>
            </a:pPr>
            <a:r>
              <a:rPr lang="de-DE" sz="3400" dirty="0">
                <a:latin typeface="+mn-lt"/>
                <a:ea typeface="Calibri" panose="020F0502020204030204" pitchFamily="34" charset="0"/>
              </a:rPr>
              <a:t>Der § 126 Abs. 3 BGB ist nach Kommentarliteratur inhaltsgleicher Formvorschriften des Kommunalrechts nicht anwendbar auf sondergesetzliche Wasserverbände.</a:t>
            </a:r>
          </a:p>
          <a:p>
            <a:pPr marL="342900" indent="-342900" algn="just">
              <a:lnSpc>
                <a:spcPct val="106000"/>
              </a:lnSpc>
              <a:spcAft>
                <a:spcPts val="800"/>
              </a:spcAft>
              <a:buFont typeface="Arial" panose="020B0604020202020204" pitchFamily="34" charset="0"/>
              <a:buChar char="•"/>
            </a:pPr>
            <a:r>
              <a:rPr lang="de-DE" sz="3400" dirty="0">
                <a:latin typeface="+mn-lt"/>
                <a:ea typeface="Calibri" panose="020F0502020204030204" pitchFamily="34" charset="0"/>
              </a:rPr>
              <a:t>Vorschlag: </a:t>
            </a:r>
          </a:p>
          <a:p>
            <a:pPr marL="1504950" lvl="1" indent="-514350" algn="just">
              <a:lnSpc>
                <a:spcPct val="106000"/>
              </a:lnSpc>
              <a:spcAft>
                <a:spcPts val="800"/>
              </a:spcAft>
              <a:buFont typeface="+mj-lt"/>
              <a:buAutoNum type="alphaLcParenR"/>
            </a:pPr>
            <a:r>
              <a:rPr lang="de-DE" sz="3400" dirty="0">
                <a:latin typeface="+mn-lt"/>
                <a:ea typeface="Calibri" panose="020F0502020204030204" pitchFamily="34" charset="0"/>
              </a:rPr>
              <a:t>Um den Verbänden die Abgabe elektronischer Verpflichtungserklärungen künftig zu ermöglichen, wird vorgeschlagen, in § 21 Abs. 3 Satz 1 </a:t>
            </a:r>
            <a:r>
              <a:rPr lang="de-DE" sz="3400" dirty="0" err="1">
                <a:latin typeface="+mn-lt"/>
                <a:ea typeface="Calibri" panose="020F0502020204030204" pitchFamily="34" charset="0"/>
              </a:rPr>
              <a:t>AggerVG</a:t>
            </a:r>
            <a:r>
              <a:rPr lang="de-DE" sz="3400" dirty="0">
                <a:latin typeface="+mn-lt"/>
                <a:ea typeface="Calibri" panose="020F0502020204030204" pitchFamily="34" charset="0"/>
              </a:rPr>
              <a:t> das Wort „Schriftform“ durch das Wort „Textform“ zu ersetzen.</a:t>
            </a:r>
          </a:p>
          <a:p>
            <a:pPr marL="1504950" lvl="1" indent="-514350" algn="just">
              <a:lnSpc>
                <a:spcPct val="106000"/>
              </a:lnSpc>
              <a:spcAft>
                <a:spcPts val="800"/>
              </a:spcAft>
              <a:buFont typeface="+mj-lt"/>
              <a:buAutoNum type="alphaLcParenR"/>
            </a:pPr>
            <a:r>
              <a:rPr lang="de-DE" sz="3400" dirty="0">
                <a:latin typeface="+mn-lt"/>
                <a:ea typeface="Calibri" panose="020F0502020204030204" pitchFamily="34" charset="0"/>
              </a:rPr>
              <a:t>Alternativ könnte die Vorgabe „schriftlich oder elektronisch“ das bisherige Schriftformerfordernis in § 21 Abs. 3 Satz 1 </a:t>
            </a:r>
            <a:r>
              <a:rPr lang="de-DE" sz="3400" dirty="0" err="1">
                <a:latin typeface="+mn-lt"/>
                <a:ea typeface="Calibri" panose="020F0502020204030204" pitchFamily="34" charset="0"/>
              </a:rPr>
              <a:t>AggerVG</a:t>
            </a:r>
            <a:r>
              <a:rPr lang="de-DE" sz="3400" dirty="0">
                <a:latin typeface="+mn-lt"/>
                <a:ea typeface="Calibri" panose="020F0502020204030204" pitchFamily="34" charset="0"/>
              </a:rPr>
              <a:t> ersetzen. Dies könnte allerdings die zwingende Verwendung einer qualifizierten elektronischen Signatur zur Folge haben, was die angestrebte Erleichterung beeinträchtigen würde.</a:t>
            </a:r>
          </a:p>
          <a:p>
            <a:pPr marL="342900" indent="-342900" algn="just">
              <a:lnSpc>
                <a:spcPct val="106000"/>
              </a:lnSpc>
              <a:spcAft>
                <a:spcPts val="800"/>
              </a:spcAft>
              <a:buFont typeface="Arial" panose="020B0604020202020204" pitchFamily="34" charset="0"/>
              <a:buChar char="•"/>
            </a:pPr>
            <a:r>
              <a:rPr lang="de-DE" sz="3400" dirty="0">
                <a:latin typeface="+mn-lt"/>
                <a:ea typeface="Calibri" panose="020F0502020204030204" pitchFamily="34" charset="0"/>
              </a:rPr>
              <a:t>Die vorgeschlagene Textform als Formerfordernis für verbandliche Verpflichtungsgeschäfte soll lediglich dazu dienen, einen Mindeststandard festzulegen. Strengere Vorgaben sollten immer möglich sein.</a:t>
            </a:r>
          </a:p>
          <a:p>
            <a:pPr marL="342900" indent="-342900" algn="just">
              <a:lnSpc>
                <a:spcPct val="106000"/>
              </a:lnSpc>
              <a:spcAft>
                <a:spcPts val="800"/>
              </a:spcAft>
              <a:buFont typeface="Arial" panose="020B0604020202020204" pitchFamily="34" charset="0"/>
              <a:buChar char="•"/>
            </a:pPr>
            <a:r>
              <a:rPr lang="de-DE" sz="3400" dirty="0">
                <a:latin typeface="+mn-lt"/>
                <a:ea typeface="Calibri" panose="020F0502020204030204" pitchFamily="34" charset="0"/>
              </a:rPr>
              <a:t>Die Textform sollte eine mündliche Erklärung ausschließen.</a:t>
            </a:r>
          </a:p>
          <a:p>
            <a:pPr marL="342900" indent="-342900" algn="just">
              <a:lnSpc>
                <a:spcPct val="106000"/>
              </a:lnSpc>
              <a:spcAft>
                <a:spcPts val="800"/>
              </a:spcAft>
              <a:buFont typeface="Arial" panose="020B0604020202020204" pitchFamily="34" charset="0"/>
              <a:buChar char="•"/>
            </a:pPr>
            <a:r>
              <a:rPr lang="de-DE" sz="3400" dirty="0">
                <a:latin typeface="+mn-lt"/>
                <a:ea typeface="Calibri" panose="020F0502020204030204" pitchFamily="34" charset="0"/>
              </a:rPr>
              <a:t>Bei öffentlich-rechtlichen Verträge der Verbände soll weiterhin die Schriftform oder die elektronische Form des § 3a VwVfG eingehalten werden.</a:t>
            </a:r>
          </a:p>
        </p:txBody>
      </p:sp>
    </p:spTree>
    <p:extLst>
      <p:ext uri="{BB962C8B-B14F-4D97-AF65-F5344CB8AC3E}">
        <p14:creationId xmlns:p14="http://schemas.microsoft.com/office/powerpoint/2010/main" val="16521353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B54729-688A-4CE5-98FA-69459C79E46F}"/>
              </a:ext>
            </a:extLst>
          </p:cNvPr>
          <p:cNvSpPr>
            <a:spLocks noGrp="1"/>
          </p:cNvSpPr>
          <p:nvPr>
            <p:ph type="body" sz="quarter" idx="13"/>
          </p:nvPr>
        </p:nvSpPr>
        <p:spPr/>
        <p:txBody>
          <a:bodyPr/>
          <a:lstStyle/>
          <a:p>
            <a:r>
              <a:rPr lang="de-DE" dirty="0"/>
              <a:t>Entwurfsstand </a:t>
            </a:r>
          </a:p>
        </p:txBody>
      </p:sp>
      <p:sp>
        <p:nvSpPr>
          <p:cNvPr id="4" name="Textplatzhalter 3">
            <a:extLst>
              <a:ext uri="{FF2B5EF4-FFF2-40B4-BE49-F238E27FC236}">
                <a16:creationId xmlns:a16="http://schemas.microsoft.com/office/drawing/2014/main" id="{ADAA15C3-4C66-48BC-AC11-631898B26540}"/>
              </a:ext>
            </a:extLst>
          </p:cNvPr>
          <p:cNvSpPr>
            <a:spLocks noGrp="1"/>
          </p:cNvSpPr>
          <p:nvPr>
            <p:ph type="body" sz="quarter" idx="15"/>
          </p:nvPr>
        </p:nvSpPr>
        <p:spPr>
          <a:xfrm>
            <a:off x="702279" y="3222000"/>
            <a:ext cx="22283141" cy="6775450"/>
          </a:xfrm>
        </p:spPr>
        <p:txBody>
          <a:bodyPr/>
          <a:lstStyle/>
          <a:p>
            <a:pPr marL="0" indent="0">
              <a:buNone/>
            </a:pPr>
            <a:endParaRPr lang="de-DE" b="1" dirty="0"/>
          </a:p>
          <a:p>
            <a:pPr marL="0" indent="0">
              <a:buNone/>
            </a:pPr>
            <a:r>
              <a:rPr lang="de-DE" b="1" dirty="0"/>
              <a:t>1.            Ergänzung des § 2 Abs. 1 Nr. 1 (z.B. </a:t>
            </a:r>
            <a:r>
              <a:rPr lang="de-DE" b="1" dirty="0" err="1"/>
              <a:t>Aggerverbandsgesetz</a:t>
            </a:r>
            <a:r>
              <a:rPr lang="de-DE" b="1" dirty="0"/>
              <a:t>):</a:t>
            </a:r>
          </a:p>
          <a:p>
            <a:pPr marL="0" indent="0">
              <a:buNone/>
            </a:pPr>
            <a:r>
              <a:rPr lang="de-DE" dirty="0"/>
              <a:t>Regelung des Wasserabflusses einschließlich Ausgleich der Wasserführung und Sicherung des Hochwasserabflusses der oberirdischen Gewässer oder Gewässerabschnitte und in deren Einzugsgebieten; </a:t>
            </a:r>
            <a:r>
              <a:rPr lang="de-DE" u="sng" dirty="0"/>
              <a:t>dabei kann der Verband Maßnahmen des Hochwasserschutzes auch durchführen, soweit ihm nach dem Landeswassergesetz die Gewässerunterhaltung, der Ausgleich der Wasserführung und der Gewässerausbau nicht obliegen</a:t>
            </a:r>
          </a:p>
          <a:p>
            <a:pPr marL="0" indent="0">
              <a:buNone/>
            </a:pPr>
            <a:endParaRPr lang="de-DE" b="1" dirty="0"/>
          </a:p>
          <a:p>
            <a:pPr marL="0" indent="0">
              <a:buNone/>
            </a:pPr>
            <a:r>
              <a:rPr lang="de-DE" b="1" dirty="0"/>
              <a:t>2.            Aufnahme einer neuen Nr. 9 in § 2 Abs. 1 (z.B. </a:t>
            </a:r>
            <a:r>
              <a:rPr lang="de-DE" b="1" dirty="0" err="1"/>
              <a:t>Aggerverbandsgesetz</a:t>
            </a:r>
            <a:r>
              <a:rPr lang="de-DE" b="1" dirty="0"/>
              <a:t>):</a:t>
            </a:r>
          </a:p>
          <a:p>
            <a:pPr marL="0" indent="0">
              <a:buNone/>
            </a:pPr>
            <a:r>
              <a:rPr lang="de-DE" dirty="0"/>
              <a:t>9. Koordinierung und Förderung der Zusammenarbeit im Bereich des Hochwasserschutzes</a:t>
            </a:r>
          </a:p>
          <a:p>
            <a:pPr marL="0" indent="0">
              <a:buNone/>
            </a:pPr>
            <a:endParaRPr lang="de-DE" dirty="0"/>
          </a:p>
        </p:txBody>
      </p:sp>
      <p:sp>
        <p:nvSpPr>
          <p:cNvPr id="5" name="Textplatzhalter 4">
            <a:extLst>
              <a:ext uri="{FF2B5EF4-FFF2-40B4-BE49-F238E27FC236}">
                <a16:creationId xmlns:a16="http://schemas.microsoft.com/office/drawing/2014/main" id="{338E5231-CD0D-4573-B429-BEB08E64DAA5}"/>
              </a:ext>
            </a:extLst>
          </p:cNvPr>
          <p:cNvSpPr>
            <a:spLocks noGrp="1"/>
          </p:cNvSpPr>
          <p:nvPr>
            <p:ph type="body" sz="quarter" idx="16"/>
          </p:nvPr>
        </p:nvSpPr>
        <p:spPr/>
        <p:txBody>
          <a:bodyPr/>
          <a:lstStyle/>
          <a:p>
            <a:r>
              <a:rPr lang="de-DE" dirty="0"/>
              <a:t>Entwurf</a:t>
            </a:r>
          </a:p>
        </p:txBody>
      </p:sp>
    </p:spTree>
    <p:extLst>
      <p:ext uri="{BB962C8B-B14F-4D97-AF65-F5344CB8AC3E}">
        <p14:creationId xmlns:p14="http://schemas.microsoft.com/office/powerpoint/2010/main" val="41016157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FCCBB-1636-4432-9284-1D1B73C6AE7A}"/>
              </a:ext>
            </a:extLst>
          </p:cNvPr>
          <p:cNvSpPr>
            <a:spLocks noGrp="1"/>
          </p:cNvSpPr>
          <p:nvPr>
            <p:ph type="title"/>
          </p:nvPr>
        </p:nvSpPr>
        <p:spPr>
          <a:xfrm>
            <a:off x="20732" y="507211"/>
            <a:ext cx="20920097" cy="1916166"/>
          </a:xfrm>
        </p:spPr>
        <p:txBody>
          <a:bodyPr/>
          <a:lstStyle/>
          <a:p>
            <a:pPr algn="ctr"/>
            <a:r>
              <a:rPr lang="de-DE" sz="6226" dirty="0">
                <a:ea typeface="Calibri" panose="020F0502020204030204" pitchFamily="34" charset="0"/>
                <a:cs typeface="Times New Roman" panose="02020603050405020304" pitchFamily="18" charset="0"/>
              </a:rPr>
              <a:t>Motivation für den Pakt </a:t>
            </a:r>
            <a:br>
              <a:rPr lang="de-DE" sz="6226" dirty="0">
                <a:ea typeface="Calibri" panose="020F0502020204030204" pitchFamily="34" charset="0"/>
                <a:cs typeface="Times New Roman" panose="02020603050405020304" pitchFamily="18" charset="0"/>
              </a:rPr>
            </a:br>
            <a:r>
              <a:rPr lang="de-DE" sz="6226" dirty="0">
                <a:ea typeface="Calibri" panose="020F0502020204030204" pitchFamily="34" charset="0"/>
                <a:cs typeface="Times New Roman" panose="02020603050405020304" pitchFamily="18" charset="0"/>
              </a:rPr>
              <a:t>für Hochwasserschutz</a:t>
            </a:r>
            <a:endParaRPr lang="de-DE" sz="6226" dirty="0"/>
          </a:p>
        </p:txBody>
      </p:sp>
      <p:sp>
        <p:nvSpPr>
          <p:cNvPr id="4" name="Textfeld 3">
            <a:extLst>
              <a:ext uri="{FF2B5EF4-FFF2-40B4-BE49-F238E27FC236}">
                <a16:creationId xmlns:a16="http://schemas.microsoft.com/office/drawing/2014/main" id="{1C11A610-4EA9-48D8-AF02-8D2080C7EB14}"/>
              </a:ext>
            </a:extLst>
          </p:cNvPr>
          <p:cNvSpPr txBox="1"/>
          <p:nvPr/>
        </p:nvSpPr>
        <p:spPr>
          <a:xfrm>
            <a:off x="1399650" y="3309145"/>
            <a:ext cx="21854589" cy="7421775"/>
          </a:xfrm>
          <a:prstGeom prst="rect">
            <a:avLst/>
          </a:prstGeom>
          <a:noFill/>
        </p:spPr>
        <p:txBody>
          <a:bodyPr wrap="square">
            <a:spAutoFit/>
          </a:bodyPr>
          <a:lstStyle/>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Klimawandel und Verstädterung </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führen zu häufigeren und intensiveren </a:t>
            </a:r>
            <a:b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Hochwasserereignissen mit zunehmenden Schäden.</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Bestehende Verfahren </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sind zu komplex und dadurch zu langsam, </a:t>
            </a:r>
            <a:b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um auf akute Gefahrenlagen angemessen zu reagieren. </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Kommunen und Wasser- und Deichverbände</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benötigen Unterstützung und klare Rahmenbedingungen.</a:t>
            </a:r>
            <a:endPar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Erfolgreiche regionale Kooperationen </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(z. B. </a:t>
            </a:r>
            <a:r>
              <a:rPr kumimoji="0" lang="de-DE" sz="441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Erftgebiet</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und </a:t>
            </a:r>
            <a:r>
              <a:rPr kumimoji="0" lang="de-DE" sz="441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Emschergebiet</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zeigen, dass gemeinsames Handeln wirkt.</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Ein Schulterschluss ist notwendig</a:t>
            </a:r>
            <a:r>
              <a:rPr kumimoji="0" lang="de-DE" sz="441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um Hochwasserschutz strategisch, schnell und wirksam umzusetzen.</a:t>
            </a:r>
          </a:p>
        </p:txBody>
      </p:sp>
    </p:spTree>
    <p:extLst>
      <p:ext uri="{BB962C8B-B14F-4D97-AF65-F5344CB8AC3E}">
        <p14:creationId xmlns:p14="http://schemas.microsoft.com/office/powerpoint/2010/main" val="14609321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A726F-EA47-45D9-ADA9-C780F22754C0}"/>
              </a:ext>
            </a:extLst>
          </p:cNvPr>
          <p:cNvSpPr>
            <a:spLocks noGrp="1"/>
          </p:cNvSpPr>
          <p:nvPr>
            <p:ph type="title"/>
          </p:nvPr>
        </p:nvSpPr>
        <p:spPr>
          <a:xfrm>
            <a:off x="-281512" y="507211"/>
            <a:ext cx="20920097" cy="1916166"/>
          </a:xfrm>
        </p:spPr>
        <p:txBody>
          <a:bodyPr/>
          <a:lstStyle/>
          <a:p>
            <a:pPr algn="ctr"/>
            <a:r>
              <a:rPr lang="de-DE" sz="6226" dirty="0">
                <a:ea typeface="Calibri" panose="020F0502020204030204" pitchFamily="34" charset="0"/>
                <a:cs typeface="Times New Roman" panose="02020603050405020304" pitchFamily="18" charset="0"/>
              </a:rPr>
              <a:t>Ziele und Instrumente</a:t>
            </a:r>
            <a:br>
              <a:rPr lang="de-DE" sz="6226" dirty="0">
                <a:ea typeface="Calibri" panose="020F0502020204030204" pitchFamily="34" charset="0"/>
                <a:cs typeface="Times New Roman" panose="02020603050405020304" pitchFamily="18" charset="0"/>
              </a:rPr>
            </a:br>
            <a:r>
              <a:rPr lang="de-DE" sz="6226" dirty="0">
                <a:ea typeface="Calibri" panose="020F0502020204030204" pitchFamily="34" charset="0"/>
                <a:cs typeface="Times New Roman" panose="02020603050405020304" pitchFamily="18" charset="0"/>
              </a:rPr>
              <a:t>des Paktes für Hochwasserschutz</a:t>
            </a:r>
            <a:endParaRPr lang="de-DE" sz="6226" dirty="0"/>
          </a:p>
        </p:txBody>
      </p:sp>
      <p:sp>
        <p:nvSpPr>
          <p:cNvPr id="6" name="Textfeld 5">
            <a:extLst>
              <a:ext uri="{FF2B5EF4-FFF2-40B4-BE49-F238E27FC236}">
                <a16:creationId xmlns:a16="http://schemas.microsoft.com/office/drawing/2014/main" id="{70C21359-E7DB-4775-A276-220F75E0CAC6}"/>
              </a:ext>
            </a:extLst>
          </p:cNvPr>
          <p:cNvSpPr txBox="1"/>
          <p:nvPr/>
        </p:nvSpPr>
        <p:spPr>
          <a:xfrm>
            <a:off x="1400163" y="3309145"/>
            <a:ext cx="22320261" cy="6990183"/>
          </a:xfrm>
          <a:prstGeom prst="rect">
            <a:avLst/>
          </a:prstGeom>
          <a:noFill/>
        </p:spPr>
        <p:txBody>
          <a:bodyPr wrap="square">
            <a:spAutoFit/>
          </a:bodyPr>
          <a:lstStyle/>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669"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Bestmöglicher Schutz </a:t>
            </a:r>
            <a: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von Menschen und Wirtschaftsstandort NRW</a:t>
            </a:r>
            <a:b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durch integrierte technische und ökologische Maßnahmen.</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669"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Zügige und rechtssichere Planungs-, Genehmigungs- und Umsetzungsprozesse</a:t>
            </a:r>
            <a: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669"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Bereitstellung von digitalen Werkzeugen und Fördermitteln</a:t>
            </a:r>
            <a:br>
              <a:rPr kumimoji="0" lang="de-DE" sz="4669"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zur Unterstützung der Umsetzung.</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669"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Aufbau regionaler Hochwasserschutz-Pakte </a:t>
            </a:r>
            <a:r>
              <a:rPr kumimoji="0" lang="de-DE" sz="4669"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zur Förderung der partnerschaftlichen Zusammenarbeit im jeweiligen Flusseinzugsgebiet mit verbindlichen Ansprechpartner*innen und Zeitplänen.</a:t>
            </a:r>
          </a:p>
        </p:txBody>
      </p:sp>
    </p:spTree>
    <p:extLst>
      <p:ext uri="{BB962C8B-B14F-4D97-AF65-F5344CB8AC3E}">
        <p14:creationId xmlns:p14="http://schemas.microsoft.com/office/powerpoint/2010/main" val="21390955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3281497B-376C-4ED3-AB0D-36B60D68C188}"/>
              </a:ext>
            </a:extLst>
          </p:cNvPr>
          <p:cNvPicPr>
            <a:picLocks noGrp="1" noChangeAspect="1"/>
          </p:cNvPicPr>
          <p:nvPr>
            <p:ph idx="1"/>
          </p:nvPr>
        </p:nvPicPr>
        <p:blipFill>
          <a:blip r:embed="rId2"/>
          <a:stretch>
            <a:fillRect/>
          </a:stretch>
        </p:blipFill>
        <p:spPr>
          <a:xfrm>
            <a:off x="14288557" y="3080347"/>
            <a:ext cx="8032217" cy="7682992"/>
          </a:xfrm>
        </p:spPr>
      </p:pic>
      <p:sp>
        <p:nvSpPr>
          <p:cNvPr id="4" name="Titel 1">
            <a:extLst>
              <a:ext uri="{FF2B5EF4-FFF2-40B4-BE49-F238E27FC236}">
                <a16:creationId xmlns:a16="http://schemas.microsoft.com/office/drawing/2014/main" id="{B4AE3013-909A-44C7-BDBD-E2666DFA8BCE}"/>
              </a:ext>
            </a:extLst>
          </p:cNvPr>
          <p:cNvSpPr txBox="1">
            <a:spLocks/>
          </p:cNvSpPr>
          <p:nvPr/>
        </p:nvSpPr>
        <p:spPr bwMode="auto">
          <a:xfrm>
            <a:off x="-468308" y="490026"/>
            <a:ext cx="21668307" cy="191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marL="0" marR="0" lvl="0" indent="0" algn="ctr" defTabSz="2372045" rtl="0" eaLnBrk="1" fontAlgn="base" latinLnBrk="0" hangingPunct="1">
              <a:lnSpc>
                <a:spcPct val="100000"/>
              </a:lnSpc>
              <a:spcBef>
                <a:spcPct val="0"/>
              </a:spcBef>
              <a:spcAft>
                <a:spcPct val="0"/>
              </a:spcAft>
              <a:buClrTx/>
              <a:buSzTx/>
              <a:buFontTx/>
              <a:buNone/>
              <a:tabLst/>
              <a:defRPr/>
            </a:pPr>
            <a:r>
              <a:rPr kumimoji="0" lang="de-DE" sz="6226" b="1" i="0" u="none" strike="noStrike" kern="0" cap="none" spc="0" normalizeH="0" baseline="0" noProof="0" dirty="0">
                <a:ln>
                  <a:noFill/>
                </a:ln>
                <a:solidFill>
                  <a:srgbClr val="000000"/>
                </a:solidFill>
                <a:effectLst/>
                <a:uLnTx/>
                <a:uFillTx/>
                <a:latin typeface="Arial"/>
                <a:ea typeface="+mj-ea"/>
                <a:cs typeface="+mj-cs"/>
              </a:rPr>
              <a:t>Vorschlag</a:t>
            </a:r>
          </a:p>
          <a:p>
            <a:pPr marL="0" marR="0" lvl="0" indent="0" algn="ctr" defTabSz="2372045" rtl="0" eaLnBrk="1" fontAlgn="base" latinLnBrk="0" hangingPunct="1">
              <a:lnSpc>
                <a:spcPct val="100000"/>
              </a:lnSpc>
              <a:spcBef>
                <a:spcPct val="0"/>
              </a:spcBef>
              <a:spcAft>
                <a:spcPct val="0"/>
              </a:spcAft>
              <a:buClrTx/>
              <a:buSzTx/>
              <a:buFontTx/>
              <a:buNone/>
              <a:tabLst/>
              <a:defRPr/>
            </a:pPr>
            <a:r>
              <a:rPr kumimoji="0" lang="de-DE" sz="6226" b="1" i="0" u="none" strike="noStrike" kern="0" cap="none" spc="0" normalizeH="0" baseline="0" noProof="0" dirty="0">
                <a:ln>
                  <a:noFill/>
                </a:ln>
                <a:solidFill>
                  <a:srgbClr val="000000"/>
                </a:solidFill>
                <a:effectLst/>
                <a:uLnTx/>
                <a:uFillTx/>
                <a:latin typeface="Arial"/>
                <a:ea typeface="+mj-ea"/>
                <a:cs typeface="+mj-cs"/>
              </a:rPr>
              <a:t> Pakt für Hochwasserschutz</a:t>
            </a:r>
          </a:p>
        </p:txBody>
      </p:sp>
      <p:cxnSp>
        <p:nvCxnSpPr>
          <p:cNvPr id="10" name="Gerade Verbindung mit Pfeil 9">
            <a:extLst>
              <a:ext uri="{FF2B5EF4-FFF2-40B4-BE49-F238E27FC236}">
                <a16:creationId xmlns:a16="http://schemas.microsoft.com/office/drawing/2014/main" id="{64EB71BC-89D4-4CC2-8989-2C82624DFC29}"/>
              </a:ext>
            </a:extLst>
          </p:cNvPr>
          <p:cNvCxnSpPr/>
          <p:nvPr/>
        </p:nvCxnSpPr>
        <p:spPr bwMode="auto">
          <a:xfrm flipV="1">
            <a:off x="21760387" y="9478625"/>
            <a:ext cx="0" cy="93387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a:extLst>
              <a:ext uri="{FF2B5EF4-FFF2-40B4-BE49-F238E27FC236}">
                <a16:creationId xmlns:a16="http://schemas.microsoft.com/office/drawing/2014/main" id="{D8BBE4E8-94CF-483A-9122-628A476EE4F3}"/>
              </a:ext>
            </a:extLst>
          </p:cNvPr>
          <p:cNvSpPr txBox="1"/>
          <p:nvPr/>
        </p:nvSpPr>
        <p:spPr>
          <a:xfrm>
            <a:off x="21386796" y="8724592"/>
            <a:ext cx="560387" cy="491545"/>
          </a:xfrm>
          <a:prstGeom prst="rect">
            <a:avLst/>
          </a:prstGeom>
          <a:noFill/>
        </p:spPr>
        <p:txBody>
          <a:bodyPr wrap="square" rtlCol="0">
            <a:spAutoFit/>
          </a:bodyPr>
          <a:lstStyle/>
          <a:p>
            <a:pPr marL="0" marR="0" lvl="0" indent="0" algn="l" defTabSz="2372045" rtl="0" eaLnBrk="1" fontAlgn="base" latinLnBrk="0" hangingPunct="1">
              <a:lnSpc>
                <a:spcPct val="100000"/>
              </a:lnSpc>
              <a:spcBef>
                <a:spcPct val="20000"/>
              </a:spcBef>
              <a:spcAft>
                <a:spcPct val="0"/>
              </a:spcAft>
              <a:buClrTx/>
              <a:buSzTx/>
              <a:buFontTx/>
              <a:buNone/>
              <a:tabLst/>
              <a:defRPr/>
            </a:pPr>
            <a:r>
              <a:rPr kumimoji="0" lang="de-DE" sz="2594" b="1" i="0" u="none" strike="noStrike" kern="1200" cap="none" spc="0" normalizeH="0" baseline="0" noProof="0" dirty="0">
                <a:ln>
                  <a:noFill/>
                </a:ln>
                <a:solidFill>
                  <a:srgbClr val="000000"/>
                </a:solidFill>
                <a:effectLst/>
                <a:uLnTx/>
                <a:uFillTx/>
                <a:latin typeface="Arial" charset="0"/>
                <a:ea typeface="+mn-ea"/>
                <a:cs typeface="Arial" charset="0"/>
              </a:rPr>
              <a:t>N</a:t>
            </a:r>
          </a:p>
        </p:txBody>
      </p:sp>
      <p:sp>
        <p:nvSpPr>
          <p:cNvPr id="14" name="Textplatzhalter 3">
            <a:extLst>
              <a:ext uri="{FF2B5EF4-FFF2-40B4-BE49-F238E27FC236}">
                <a16:creationId xmlns:a16="http://schemas.microsoft.com/office/drawing/2014/main" id="{F48A2396-E39C-4258-9D19-4BFF2385DE46}"/>
              </a:ext>
            </a:extLst>
          </p:cNvPr>
          <p:cNvSpPr txBox="1">
            <a:spLocks/>
          </p:cNvSpPr>
          <p:nvPr/>
        </p:nvSpPr>
        <p:spPr bwMode="auto">
          <a:xfrm>
            <a:off x="442025" y="3080346"/>
            <a:ext cx="11604982" cy="8634608"/>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lvl1pPr marL="342900" indent="-34290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2372045" rtl="0" eaLnBrk="1" fontAlgn="base" latinLnBrk="0" hangingPunct="1">
              <a:lnSpc>
                <a:spcPct val="100000"/>
              </a:lnSpc>
              <a:spcBef>
                <a:spcPct val="20000"/>
              </a:spcBef>
              <a:spcAft>
                <a:spcPct val="0"/>
              </a:spcAft>
              <a:buClrTx/>
              <a:buSzTx/>
              <a:buFont typeface="Wingdings" pitchFamily="2" charset="2"/>
              <a:buNone/>
              <a:tabLst/>
              <a:defRPr/>
            </a:pPr>
            <a:endParaRPr kumimoji="0" lang="de-DE" sz="4410" b="0" i="0" u="none" strike="noStrike" kern="0" cap="none" spc="0" normalizeH="0" baseline="0" noProof="0" dirty="0">
              <a:ln>
                <a:noFill/>
              </a:ln>
              <a:solidFill>
                <a:srgbClr val="000000"/>
              </a:solidFill>
              <a:effectLst/>
              <a:uLnTx/>
              <a:uFillTx/>
              <a:latin typeface="Arial"/>
              <a:ea typeface="+mn-ea"/>
              <a:cs typeface="+mn-cs"/>
            </a:endParaRPr>
          </a:p>
        </p:txBody>
      </p:sp>
      <p:sp>
        <p:nvSpPr>
          <p:cNvPr id="16" name="Textfeld 15">
            <a:extLst>
              <a:ext uri="{FF2B5EF4-FFF2-40B4-BE49-F238E27FC236}">
                <a16:creationId xmlns:a16="http://schemas.microsoft.com/office/drawing/2014/main" id="{5C7BCD8E-F8E2-4F83-A69A-025075D4D162}"/>
              </a:ext>
            </a:extLst>
          </p:cNvPr>
          <p:cNvSpPr txBox="1"/>
          <p:nvPr/>
        </p:nvSpPr>
        <p:spPr>
          <a:xfrm>
            <a:off x="628820" y="3138580"/>
            <a:ext cx="11418186" cy="9162445"/>
          </a:xfrm>
          <a:prstGeom prst="rect">
            <a:avLst/>
          </a:prstGeom>
          <a:noFill/>
        </p:spPr>
        <p:txBody>
          <a:bodyPr wrap="square" rtlCol="0">
            <a:spAutoFit/>
          </a:bodyPr>
          <a:lstStyle/>
          <a:p>
            <a:pPr marL="0" marR="0" lvl="0" indent="0" algn="ctr" defTabSz="2372045" rtl="0" eaLnBrk="1" fontAlgn="base" latinLnBrk="0" hangingPunct="1">
              <a:lnSpc>
                <a:spcPct val="100000"/>
              </a:lnSpc>
              <a:spcBef>
                <a:spcPct val="20000"/>
              </a:spcBef>
              <a:spcAft>
                <a:spcPct val="0"/>
              </a:spcAft>
              <a:buClrTx/>
              <a:buSzTx/>
              <a:buFontTx/>
              <a:buNone/>
              <a:tabLst/>
              <a:defRPr/>
            </a:pPr>
            <a:r>
              <a:rPr kumimoji="0" lang="de-DE" sz="4410" b="1" i="0" u="none" strike="noStrike" kern="1200" cap="none" spc="0" normalizeH="0" baseline="0" noProof="0" dirty="0">
                <a:ln>
                  <a:noFill/>
                </a:ln>
                <a:solidFill>
                  <a:srgbClr val="000000"/>
                </a:solidFill>
                <a:effectLst/>
                <a:uLnTx/>
                <a:uFillTx/>
                <a:latin typeface="Arial" charset="0"/>
                <a:ea typeface="+mn-ea"/>
                <a:cs typeface="Arial" charset="0"/>
              </a:rPr>
              <a:t>Landespakt und ca. 10 Regionalpakte </a:t>
            </a:r>
            <a:br>
              <a:rPr kumimoji="0" lang="de-DE" sz="441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4410" b="1" i="0" u="none" strike="noStrike" kern="1200" cap="none" spc="0" normalizeH="0" baseline="0" noProof="0" dirty="0">
                <a:ln>
                  <a:noFill/>
                </a:ln>
                <a:solidFill>
                  <a:srgbClr val="000000"/>
                </a:solidFill>
                <a:effectLst/>
                <a:uLnTx/>
                <a:uFillTx/>
                <a:latin typeface="Arial" charset="0"/>
                <a:ea typeface="+mn-ea"/>
                <a:cs typeface="Arial" charset="0"/>
              </a:rPr>
              <a:t>zu den Flusseinzugsgebieten</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Maas (Rur mit Kyll, </a:t>
            </a:r>
            <a:r>
              <a:rPr kumimoji="0" lang="de-DE" sz="4151" b="0" i="0" u="none" strike="noStrike" kern="1200" cap="none" spc="0" normalizeH="0" baseline="0" noProof="0" dirty="0" err="1">
                <a:ln>
                  <a:noFill/>
                </a:ln>
                <a:solidFill>
                  <a:srgbClr val="000000"/>
                </a:solidFill>
                <a:effectLst/>
                <a:uLnTx/>
                <a:uFillTx/>
                <a:latin typeface="Arial" charset="0"/>
                <a:ea typeface="+mn-ea"/>
                <a:cs typeface="Arial" charset="0"/>
              </a:rPr>
              <a:t>Niers</a:t>
            </a: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/Schwalm)</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Rhein </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Erft (ggf. mit Ahr)</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Emscher und Lippe</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Ruhr</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Sieg (und Agger)</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Wupper</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Ems</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151" b="0" i="0" u="none" strike="noStrike" kern="1200" cap="none" spc="0" normalizeH="0" baseline="0" noProof="0" dirty="0">
                <a:ln>
                  <a:noFill/>
                </a:ln>
                <a:solidFill>
                  <a:srgbClr val="000000"/>
                </a:solidFill>
                <a:effectLst/>
                <a:uLnTx/>
                <a:uFillTx/>
                <a:latin typeface="Arial" charset="0"/>
                <a:ea typeface="+mn-ea"/>
                <a:cs typeface="Arial" charset="0"/>
              </a:rPr>
              <a:t>Weser (und Eder und ggf. Lahn)</a:t>
            </a:r>
          </a:p>
          <a:p>
            <a:pPr marL="889517" marR="0" lvl="0" indent="-889517"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de-DE" sz="441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7" name="Textfeld 16">
            <a:extLst>
              <a:ext uri="{FF2B5EF4-FFF2-40B4-BE49-F238E27FC236}">
                <a16:creationId xmlns:a16="http://schemas.microsoft.com/office/drawing/2014/main" id="{CB56ABAB-3129-486D-BD47-B5FA6D099950}"/>
              </a:ext>
            </a:extLst>
          </p:cNvPr>
          <p:cNvSpPr txBox="1"/>
          <p:nvPr/>
        </p:nvSpPr>
        <p:spPr>
          <a:xfrm>
            <a:off x="13728170" y="10780975"/>
            <a:ext cx="9713379" cy="890757"/>
          </a:xfrm>
          <a:prstGeom prst="rect">
            <a:avLst/>
          </a:prstGeom>
          <a:noFill/>
        </p:spPr>
        <p:txBody>
          <a:bodyPr wrap="square" rtlCol="0">
            <a:spAutoFit/>
          </a:bodyPr>
          <a:lstStyle/>
          <a:p>
            <a:pPr marL="0" marR="0" lvl="0" indent="0" algn="l" defTabSz="2372045" rtl="0" eaLnBrk="1" fontAlgn="base" latinLnBrk="0" hangingPunct="1">
              <a:lnSpc>
                <a:spcPct val="100000"/>
              </a:lnSpc>
              <a:spcBef>
                <a:spcPct val="20000"/>
              </a:spcBef>
              <a:spcAft>
                <a:spcPct val="0"/>
              </a:spcAft>
              <a:buClrTx/>
              <a:buSzTx/>
              <a:buFontTx/>
              <a:buNone/>
              <a:tabLst/>
              <a:defRPr/>
            </a:pPr>
            <a:r>
              <a:rPr kumimoji="0" lang="de-DE" sz="2594" b="0" i="0" u="none" strike="noStrike" kern="1200" cap="none" spc="0" normalizeH="0" baseline="0" noProof="0" dirty="0">
                <a:ln>
                  <a:noFill/>
                </a:ln>
                <a:solidFill>
                  <a:srgbClr val="000000"/>
                </a:solidFill>
                <a:effectLst/>
                <a:uLnTx/>
                <a:uFillTx/>
                <a:latin typeface="Arial" charset="0"/>
                <a:ea typeface="+mn-ea"/>
                <a:cs typeface="Arial" charset="0"/>
              </a:rPr>
              <a:t>Flusseinzugsgebiete der größeren Oberflächengewässer in Nordrhein-Westfalen (Quelle: verändert nach © MUNV NRW)</a:t>
            </a:r>
          </a:p>
        </p:txBody>
      </p:sp>
    </p:spTree>
    <p:extLst>
      <p:ext uri="{BB962C8B-B14F-4D97-AF65-F5344CB8AC3E}">
        <p14:creationId xmlns:p14="http://schemas.microsoft.com/office/powerpoint/2010/main" val="25537424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D489130-D996-4E3B-9381-52AD250B0226}"/>
              </a:ext>
            </a:extLst>
          </p:cNvPr>
          <p:cNvSpPr txBox="1"/>
          <p:nvPr/>
        </p:nvSpPr>
        <p:spPr>
          <a:xfrm flipH="1">
            <a:off x="2520425" y="2561962"/>
            <a:ext cx="21668307" cy="4842929"/>
          </a:xfrm>
          <a:prstGeom prst="rect">
            <a:avLst/>
          </a:prstGeom>
          <a:noFill/>
        </p:spPr>
        <p:txBody>
          <a:bodyPr wrap="square" rtlCol="0">
            <a:spAutoFit/>
          </a:bodyPr>
          <a:lstStyle/>
          <a:p>
            <a:pPr marL="0" marR="0" lvl="0" indent="0" algn="l" defTabSz="2372045" rtl="0" eaLnBrk="1" fontAlgn="base" latinLnBrk="0" hangingPunct="1">
              <a:lnSpc>
                <a:spcPct val="100000"/>
              </a:lnSpc>
              <a:spcBef>
                <a:spcPct val="20000"/>
              </a:spcBef>
              <a:spcAft>
                <a:spcPct val="0"/>
              </a:spcAft>
              <a:buClrTx/>
              <a:buSzTx/>
              <a:buFontTx/>
              <a:buNone/>
              <a:tabLst/>
              <a:defRPr/>
            </a:pPr>
            <a:r>
              <a:rPr kumimoji="0" lang="de-DE" sz="4410" b="0" i="0" u="none" strike="noStrike" kern="1200" cap="none" spc="0" normalizeH="0" baseline="0" noProof="0" dirty="0">
                <a:ln>
                  <a:noFill/>
                </a:ln>
                <a:solidFill>
                  <a:srgbClr val="000000"/>
                </a:solidFill>
                <a:effectLst/>
                <a:uLnTx/>
                <a:uFillTx/>
                <a:latin typeface="Arial" charset="0"/>
                <a:ea typeface="+mn-ea"/>
                <a:cs typeface="Arial" charset="0"/>
              </a:rPr>
              <a:t>Landespakt bildet den Rahmen für die Regionalpakte:</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0" i="0" u="none" strike="noStrike" kern="1200" cap="none" spc="0" normalizeH="0" baseline="0" noProof="0" dirty="0">
                <a:ln>
                  <a:noFill/>
                </a:ln>
                <a:solidFill>
                  <a:srgbClr val="000000"/>
                </a:solidFill>
                <a:effectLst/>
                <a:uLnTx/>
                <a:uFillTx/>
                <a:latin typeface="Arial" charset="0"/>
                <a:ea typeface="+mn-ea"/>
                <a:cs typeface="Arial" charset="0"/>
              </a:rPr>
              <a:t>Zeichnung Landespakt im Dezember 2025 angestrebt</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0" i="0" u="none" strike="noStrike" kern="1200" cap="none" spc="0" normalizeH="0" baseline="0" noProof="0" dirty="0">
                <a:ln>
                  <a:noFill/>
                </a:ln>
                <a:solidFill>
                  <a:srgbClr val="000000"/>
                </a:solidFill>
                <a:effectLst/>
                <a:uLnTx/>
                <a:uFillTx/>
                <a:latin typeface="Arial" charset="0"/>
                <a:ea typeface="+mn-ea"/>
                <a:cs typeface="Arial" charset="0"/>
              </a:rPr>
              <a:t>Zeichnung erster Regionalpakte im Frühjahr 2026 (Erft und Emscher-Lippe)</a:t>
            </a:r>
          </a:p>
          <a:p>
            <a:pPr marL="741264" marR="0" lvl="0" indent="-741264" algn="l" defTabSz="237204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e-DE" sz="4410" b="0" i="0" u="none" strike="noStrike" kern="1200" cap="none" spc="0" normalizeH="0" baseline="0" noProof="0" dirty="0">
                <a:ln>
                  <a:noFill/>
                </a:ln>
                <a:solidFill>
                  <a:srgbClr val="000000"/>
                </a:solidFill>
                <a:effectLst/>
                <a:uLnTx/>
                <a:uFillTx/>
                <a:latin typeface="Arial" charset="0"/>
                <a:ea typeface="+mn-ea"/>
                <a:cs typeface="Arial" charset="0"/>
              </a:rPr>
              <a:t>Weitere Regionalpakte folgt in 2026 (Diskussion steht noch aus)</a:t>
            </a:r>
          </a:p>
          <a:p>
            <a:pPr marL="0" marR="0" lvl="0" indent="0" algn="l" defTabSz="2372045" rtl="0" eaLnBrk="1" fontAlgn="base" latinLnBrk="0" hangingPunct="1">
              <a:lnSpc>
                <a:spcPct val="100000"/>
              </a:lnSpc>
              <a:spcBef>
                <a:spcPct val="20000"/>
              </a:spcBef>
              <a:spcAft>
                <a:spcPct val="0"/>
              </a:spcAft>
              <a:buClrTx/>
              <a:buSzTx/>
              <a:buFontTx/>
              <a:buNone/>
              <a:tabLst/>
              <a:defRPr/>
            </a:pPr>
            <a:endParaRPr kumimoji="0" lang="de-DE" sz="441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2372045" rtl="0" eaLnBrk="1" fontAlgn="base" latinLnBrk="0" hangingPunct="1">
              <a:lnSpc>
                <a:spcPct val="100000"/>
              </a:lnSpc>
              <a:spcBef>
                <a:spcPct val="20000"/>
              </a:spcBef>
              <a:spcAft>
                <a:spcPct val="0"/>
              </a:spcAft>
              <a:buClrTx/>
              <a:buSzTx/>
              <a:buFontTx/>
              <a:buNone/>
              <a:tabLst/>
              <a:defRPr/>
            </a:pPr>
            <a:r>
              <a:rPr kumimoji="0" lang="de-DE" sz="4410" b="0" i="0" u="none" strike="noStrike" kern="1200" cap="none" spc="0" normalizeH="0" baseline="0" noProof="0" dirty="0">
                <a:ln>
                  <a:noFill/>
                </a:ln>
                <a:solidFill>
                  <a:srgbClr val="000000"/>
                </a:solidFill>
                <a:effectLst/>
                <a:uLnTx/>
                <a:uFillTx/>
                <a:latin typeface="Arial" charset="0"/>
                <a:ea typeface="+mn-ea"/>
                <a:cs typeface="Arial" charset="0"/>
              </a:rPr>
              <a:t> </a:t>
            </a:r>
          </a:p>
        </p:txBody>
      </p:sp>
      <p:sp>
        <p:nvSpPr>
          <p:cNvPr id="3" name="Titel 1">
            <a:extLst>
              <a:ext uri="{FF2B5EF4-FFF2-40B4-BE49-F238E27FC236}">
                <a16:creationId xmlns:a16="http://schemas.microsoft.com/office/drawing/2014/main" id="{D563DB7A-F753-4754-BDBB-7186A22E5DE4}"/>
              </a:ext>
            </a:extLst>
          </p:cNvPr>
          <p:cNvSpPr txBox="1">
            <a:spLocks/>
          </p:cNvSpPr>
          <p:nvPr/>
        </p:nvSpPr>
        <p:spPr bwMode="auto">
          <a:xfrm>
            <a:off x="-655103" y="1067598"/>
            <a:ext cx="21668307" cy="95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marL="0" marR="0" lvl="0" indent="0" algn="ctr" defTabSz="2372045" rtl="0" eaLnBrk="1" fontAlgn="base" latinLnBrk="0" hangingPunct="1">
              <a:lnSpc>
                <a:spcPct val="100000"/>
              </a:lnSpc>
              <a:spcBef>
                <a:spcPct val="0"/>
              </a:spcBef>
              <a:spcAft>
                <a:spcPct val="0"/>
              </a:spcAft>
              <a:buClrTx/>
              <a:buSzTx/>
              <a:buFontTx/>
              <a:buNone/>
              <a:tabLst/>
              <a:defRPr/>
            </a:pPr>
            <a:r>
              <a:rPr kumimoji="0" lang="de-DE" sz="6226" b="1" i="0" u="none" strike="noStrike" kern="0" cap="none" spc="0" normalizeH="0" baseline="0" noProof="0" dirty="0">
                <a:ln>
                  <a:noFill/>
                </a:ln>
                <a:solidFill>
                  <a:srgbClr val="000000"/>
                </a:solidFill>
                <a:effectLst/>
                <a:uLnTx/>
                <a:uFillTx/>
                <a:latin typeface="Arial"/>
                <a:ea typeface="+mj-ea"/>
                <a:cs typeface="+mj-cs"/>
              </a:rPr>
              <a:t>Weiteres Vorgehen</a:t>
            </a:r>
          </a:p>
        </p:txBody>
      </p:sp>
      <p:pic>
        <p:nvPicPr>
          <p:cNvPr id="4" name="Grafik 3">
            <a:extLst>
              <a:ext uri="{FF2B5EF4-FFF2-40B4-BE49-F238E27FC236}">
                <a16:creationId xmlns:a16="http://schemas.microsoft.com/office/drawing/2014/main" id="{77AA5739-4320-4454-9923-51678D806BC7}"/>
              </a:ext>
            </a:extLst>
          </p:cNvPr>
          <p:cNvPicPr>
            <a:picLocks noChangeAspect="1"/>
          </p:cNvPicPr>
          <p:nvPr/>
        </p:nvPicPr>
        <p:blipFill>
          <a:blip r:embed="rId2"/>
          <a:stretch>
            <a:fillRect/>
          </a:stretch>
        </p:blipFill>
        <p:spPr>
          <a:xfrm>
            <a:off x="2707220" y="5924286"/>
            <a:ext cx="17534048" cy="6114547"/>
          </a:xfrm>
          <a:prstGeom prst="rect">
            <a:avLst/>
          </a:prstGeom>
        </p:spPr>
      </p:pic>
      <p:sp>
        <p:nvSpPr>
          <p:cNvPr id="5" name="Rechteck: abgerundete Ecken 4">
            <a:extLst>
              <a:ext uri="{FF2B5EF4-FFF2-40B4-BE49-F238E27FC236}">
                <a16:creationId xmlns:a16="http://schemas.microsoft.com/office/drawing/2014/main" id="{C17491D8-DBE3-4600-A35B-557CE1C48B0F}"/>
              </a:ext>
            </a:extLst>
          </p:cNvPr>
          <p:cNvSpPr/>
          <p:nvPr/>
        </p:nvSpPr>
        <p:spPr bwMode="auto">
          <a:xfrm>
            <a:off x="502264" y="7927448"/>
            <a:ext cx="5953785" cy="3735915"/>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2372045" rtl="0" eaLnBrk="1" fontAlgn="base" latinLnBrk="0" hangingPunct="1">
              <a:lnSpc>
                <a:spcPct val="100000"/>
              </a:lnSpc>
              <a:spcBef>
                <a:spcPct val="20000"/>
              </a:spcBef>
              <a:spcAft>
                <a:spcPct val="0"/>
              </a:spcAft>
              <a:buClrTx/>
              <a:buSzTx/>
              <a:buFontTx/>
              <a:buNone/>
              <a:tabLst/>
              <a:defRPr/>
            </a:pPr>
            <a:endParaRPr kumimoji="0" lang="de-DE" sz="4410" b="0" i="0" u="none" strike="noStrike" kern="0" cap="none" spc="0" normalizeH="0" baseline="0" noProof="0">
              <a:ln>
                <a:noFill/>
              </a:ln>
              <a:solidFill>
                <a:srgbClr val="000000"/>
              </a:solidFill>
              <a:effectLst/>
              <a:uLnTx/>
              <a:uFillTx/>
              <a:latin typeface="Arial"/>
              <a:ea typeface="+mn-ea"/>
              <a:cs typeface="Arial" charset="0"/>
            </a:endParaRPr>
          </a:p>
        </p:txBody>
      </p:sp>
      <p:sp>
        <p:nvSpPr>
          <p:cNvPr id="6" name="Textfeld 5">
            <a:extLst>
              <a:ext uri="{FF2B5EF4-FFF2-40B4-BE49-F238E27FC236}">
                <a16:creationId xmlns:a16="http://schemas.microsoft.com/office/drawing/2014/main" id="{05FFA9FD-36D3-4B9D-B4BD-FA03B0611688}"/>
              </a:ext>
            </a:extLst>
          </p:cNvPr>
          <p:cNvSpPr txBox="1"/>
          <p:nvPr/>
        </p:nvSpPr>
        <p:spPr>
          <a:xfrm>
            <a:off x="326233" y="8278441"/>
            <a:ext cx="6303698" cy="2663358"/>
          </a:xfrm>
          <a:prstGeom prst="rect">
            <a:avLst/>
          </a:prstGeom>
          <a:noFill/>
        </p:spPr>
        <p:txBody>
          <a:bodyPr wrap="square">
            <a:spAutoFit/>
          </a:bodyPr>
          <a:lstStyle/>
          <a:p>
            <a:pPr marL="0" marR="0" lvl="0" indent="0" algn="ctr" defTabSz="2372045" rtl="0" eaLnBrk="1" fontAlgn="base" latinLnBrk="0" hangingPunct="1">
              <a:lnSpc>
                <a:spcPct val="100000"/>
              </a:lnSpc>
              <a:spcBef>
                <a:spcPct val="20000"/>
              </a:spcBef>
              <a:spcAft>
                <a:spcPct val="0"/>
              </a:spcAft>
              <a:buClrTx/>
              <a:buSzTx/>
              <a:buFontTx/>
              <a:buNone/>
              <a:tabLst/>
              <a:defRPr/>
            </a:pPr>
            <a:r>
              <a:rPr kumimoji="0" lang="de-DE" sz="3632" b="0" i="0" u="none" strike="noStrike" kern="1200" cap="none" spc="0" normalizeH="0" baseline="0" noProof="0" dirty="0">
                <a:ln>
                  <a:noFill/>
                </a:ln>
                <a:solidFill>
                  <a:srgbClr val="000000"/>
                </a:solidFill>
                <a:effectLst/>
                <a:uLnTx/>
                <a:uFillTx/>
                <a:latin typeface="Arial" charset="0"/>
                <a:ea typeface="+mn-ea"/>
                <a:cs typeface="Arial" charset="0"/>
              </a:rPr>
              <a:t>Sowohl Landespakt als </a:t>
            </a:r>
          </a:p>
          <a:p>
            <a:pPr marL="0" marR="0" lvl="0" indent="0" algn="ctr" defTabSz="2372045" rtl="0" eaLnBrk="1" fontAlgn="base" latinLnBrk="0" hangingPunct="1">
              <a:lnSpc>
                <a:spcPct val="100000"/>
              </a:lnSpc>
              <a:spcBef>
                <a:spcPct val="20000"/>
              </a:spcBef>
              <a:spcAft>
                <a:spcPct val="0"/>
              </a:spcAft>
              <a:buClrTx/>
              <a:buSzTx/>
              <a:buFontTx/>
              <a:buNone/>
              <a:tabLst/>
              <a:defRPr/>
            </a:pPr>
            <a:r>
              <a:rPr kumimoji="0" lang="de-DE" sz="3632" b="0" i="0" u="none" strike="noStrike" kern="1200" cap="none" spc="0" normalizeH="0" baseline="0" noProof="0" dirty="0">
                <a:ln>
                  <a:noFill/>
                </a:ln>
                <a:solidFill>
                  <a:srgbClr val="000000"/>
                </a:solidFill>
                <a:effectLst/>
                <a:uLnTx/>
                <a:uFillTx/>
                <a:latin typeface="Arial" charset="0"/>
                <a:ea typeface="+mn-ea"/>
                <a:cs typeface="Arial" charset="0"/>
              </a:rPr>
              <a:t>auch Regionalpakte </a:t>
            </a:r>
          </a:p>
          <a:p>
            <a:pPr marL="0" marR="0" lvl="0" indent="0" algn="ctr" defTabSz="2372045" rtl="0" eaLnBrk="1" fontAlgn="base" latinLnBrk="0" hangingPunct="1">
              <a:lnSpc>
                <a:spcPct val="100000"/>
              </a:lnSpc>
              <a:spcBef>
                <a:spcPct val="20000"/>
              </a:spcBef>
              <a:spcAft>
                <a:spcPct val="0"/>
              </a:spcAft>
              <a:buClrTx/>
              <a:buSzTx/>
              <a:buFontTx/>
              <a:buNone/>
              <a:tabLst/>
              <a:defRPr/>
            </a:pPr>
            <a:r>
              <a:rPr kumimoji="0" lang="de-DE" sz="3632" b="0" i="0" u="none" strike="noStrike" kern="1200" cap="none" spc="0" normalizeH="0" baseline="0" noProof="0" dirty="0">
                <a:ln>
                  <a:noFill/>
                </a:ln>
                <a:solidFill>
                  <a:srgbClr val="000000"/>
                </a:solidFill>
                <a:effectLst/>
                <a:uLnTx/>
                <a:uFillTx/>
                <a:latin typeface="Arial" charset="0"/>
                <a:ea typeface="+mn-ea"/>
                <a:cs typeface="Arial" charset="0"/>
              </a:rPr>
              <a:t>enthalten verschiedene </a:t>
            </a:r>
          </a:p>
          <a:p>
            <a:pPr marL="0" marR="0" lvl="0" indent="0" algn="ctr" defTabSz="2372045" rtl="0" eaLnBrk="1" fontAlgn="base" latinLnBrk="0" hangingPunct="1">
              <a:lnSpc>
                <a:spcPct val="100000"/>
              </a:lnSpc>
              <a:spcBef>
                <a:spcPct val="20000"/>
              </a:spcBef>
              <a:spcAft>
                <a:spcPct val="0"/>
              </a:spcAft>
              <a:buClrTx/>
              <a:buSzTx/>
              <a:buFontTx/>
              <a:buNone/>
              <a:tabLst/>
              <a:defRPr/>
            </a:pPr>
            <a:r>
              <a:rPr kumimoji="0" lang="de-DE" sz="3632" b="0" i="0" u="none" strike="noStrike" kern="1200" cap="none" spc="0" normalizeH="0" baseline="0" noProof="0" dirty="0">
                <a:ln>
                  <a:noFill/>
                </a:ln>
                <a:solidFill>
                  <a:srgbClr val="000000"/>
                </a:solidFill>
                <a:effectLst/>
                <a:uLnTx/>
                <a:uFillTx/>
                <a:latin typeface="Arial" charset="0"/>
                <a:ea typeface="+mn-ea"/>
                <a:cs typeface="Arial" charset="0"/>
              </a:rPr>
              <a:t>Elemente</a:t>
            </a:r>
          </a:p>
        </p:txBody>
      </p:sp>
    </p:spTree>
    <p:extLst>
      <p:ext uri="{BB962C8B-B14F-4D97-AF65-F5344CB8AC3E}">
        <p14:creationId xmlns:p14="http://schemas.microsoft.com/office/powerpoint/2010/main" val="8568249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B54729-688A-4CE5-98FA-69459C79E46F}"/>
              </a:ext>
            </a:extLst>
          </p:cNvPr>
          <p:cNvSpPr>
            <a:spLocks noGrp="1"/>
          </p:cNvSpPr>
          <p:nvPr>
            <p:ph type="body" sz="quarter" idx="13"/>
          </p:nvPr>
        </p:nvSpPr>
        <p:spPr/>
        <p:txBody>
          <a:bodyPr/>
          <a:lstStyle/>
          <a:p>
            <a:r>
              <a:rPr lang="de-DE" dirty="0"/>
              <a:t>Entwurfsstand </a:t>
            </a:r>
          </a:p>
        </p:txBody>
      </p:sp>
      <p:sp>
        <p:nvSpPr>
          <p:cNvPr id="4" name="Textplatzhalter 3">
            <a:extLst>
              <a:ext uri="{FF2B5EF4-FFF2-40B4-BE49-F238E27FC236}">
                <a16:creationId xmlns:a16="http://schemas.microsoft.com/office/drawing/2014/main" id="{ADAA15C3-4C66-48BC-AC11-631898B26540}"/>
              </a:ext>
            </a:extLst>
          </p:cNvPr>
          <p:cNvSpPr>
            <a:spLocks noGrp="1"/>
          </p:cNvSpPr>
          <p:nvPr>
            <p:ph type="body" sz="quarter" idx="15"/>
          </p:nvPr>
        </p:nvSpPr>
        <p:spPr>
          <a:xfrm>
            <a:off x="702279" y="3222000"/>
            <a:ext cx="22283141" cy="6775450"/>
          </a:xfrm>
        </p:spPr>
        <p:txBody>
          <a:bodyPr/>
          <a:lstStyle/>
          <a:p>
            <a:pPr marL="0" indent="0">
              <a:buNone/>
            </a:pPr>
            <a:endParaRPr lang="de-DE" b="1" dirty="0"/>
          </a:p>
          <a:p>
            <a:pPr marL="0" indent="0">
              <a:buNone/>
            </a:pPr>
            <a:r>
              <a:rPr lang="de-DE" b="1" dirty="0"/>
              <a:t>1.            Ergänzung des § 2 Abs. 1 Nr. 1 (z.B. </a:t>
            </a:r>
            <a:r>
              <a:rPr lang="de-DE" b="1" dirty="0" err="1"/>
              <a:t>Aggerverbandsgesetz</a:t>
            </a:r>
            <a:r>
              <a:rPr lang="de-DE" b="1" dirty="0"/>
              <a:t>):</a:t>
            </a:r>
          </a:p>
          <a:p>
            <a:pPr marL="0" indent="0">
              <a:buNone/>
            </a:pPr>
            <a:r>
              <a:rPr lang="de-DE" dirty="0"/>
              <a:t>Regelung des Wasserabflusses einschließlich Ausgleich der Wasserführung und Sicherung des Hochwasserabflusses der oberirdischen Gewässer oder Gewässerabschnitte und in deren Einzugsgebieten; </a:t>
            </a:r>
            <a:r>
              <a:rPr lang="de-DE" u="sng" dirty="0"/>
              <a:t>dabei kann der Verband Maßnahmen des Hochwasserschutzes auch durchführen, soweit ihm nach dem Landeswassergesetz die Gewässerunterhaltung, der Ausgleich der Wasserführung und der Gewässerausbau nicht obliegen</a:t>
            </a:r>
          </a:p>
          <a:p>
            <a:pPr marL="0" indent="0">
              <a:buNone/>
            </a:pPr>
            <a:endParaRPr lang="de-DE" b="1" dirty="0"/>
          </a:p>
          <a:p>
            <a:pPr marL="0" indent="0">
              <a:buNone/>
            </a:pPr>
            <a:r>
              <a:rPr lang="de-DE" b="1" dirty="0"/>
              <a:t>2.            Aufnahme einer neuen Nr. 9 in § 2 Abs. 1 (z.B. </a:t>
            </a:r>
            <a:r>
              <a:rPr lang="de-DE" b="1" dirty="0" err="1"/>
              <a:t>Aggerverbandsgesetz</a:t>
            </a:r>
            <a:r>
              <a:rPr lang="de-DE" b="1" dirty="0"/>
              <a:t>):</a:t>
            </a:r>
          </a:p>
          <a:p>
            <a:pPr marL="0" indent="0">
              <a:buNone/>
            </a:pPr>
            <a:r>
              <a:rPr lang="de-DE" dirty="0"/>
              <a:t>9. Koordinierung und Förderung der Zusammenarbeit im Bereich des Hochwasserschutzes</a:t>
            </a:r>
          </a:p>
          <a:p>
            <a:pPr marL="0" indent="0">
              <a:buNone/>
            </a:pPr>
            <a:endParaRPr lang="de-DE" dirty="0"/>
          </a:p>
        </p:txBody>
      </p:sp>
      <p:sp>
        <p:nvSpPr>
          <p:cNvPr id="5" name="Textplatzhalter 4">
            <a:extLst>
              <a:ext uri="{FF2B5EF4-FFF2-40B4-BE49-F238E27FC236}">
                <a16:creationId xmlns:a16="http://schemas.microsoft.com/office/drawing/2014/main" id="{338E5231-CD0D-4573-B429-BEB08E64DAA5}"/>
              </a:ext>
            </a:extLst>
          </p:cNvPr>
          <p:cNvSpPr>
            <a:spLocks noGrp="1"/>
          </p:cNvSpPr>
          <p:nvPr>
            <p:ph type="body" sz="quarter" idx="16"/>
          </p:nvPr>
        </p:nvSpPr>
        <p:spPr/>
        <p:txBody>
          <a:bodyPr/>
          <a:lstStyle/>
          <a:p>
            <a:r>
              <a:rPr lang="de-DE" dirty="0"/>
              <a:t>Entwurf</a:t>
            </a:r>
          </a:p>
        </p:txBody>
      </p:sp>
    </p:spTree>
    <p:extLst>
      <p:ext uri="{BB962C8B-B14F-4D97-AF65-F5344CB8AC3E}">
        <p14:creationId xmlns:p14="http://schemas.microsoft.com/office/powerpoint/2010/main" val="38499975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el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571500" indent="-571500" algn="l">
          <a:buFont typeface="Arial" panose="020B0604020202020204" pitchFamily="34" charset="0"/>
          <a:buChar char="•"/>
          <a:defRPr sz="3600" b="1" dirty="0">
            <a:latin typeface="+mj-lt"/>
          </a:defRPr>
        </a:defPPr>
      </a:lstStyle>
    </a:spDef>
  </a:objectDefaults>
  <a:extraClrSchemeLst/>
</a:theme>
</file>

<file path=ppt/theme/theme2.xml><?xml version="1.0" encoding="utf-8"?>
<a:theme xmlns:a="http://schemas.openxmlformats.org/drawingml/2006/main" name="Umwelt - Nordrhein-Westfalen-Design">
  <a:themeElements>
    <a:clrScheme name="Umwelt - Nordrhein-Westfalen-Design 14">
      <a:dk1>
        <a:srgbClr val="000000"/>
      </a:dk1>
      <a:lt1>
        <a:srgbClr val="FFFFFF"/>
      </a:lt1>
      <a:dk2>
        <a:srgbClr val="E2001A"/>
      </a:dk2>
      <a:lt2>
        <a:srgbClr val="009036"/>
      </a:lt2>
      <a:accent1>
        <a:srgbClr val="E8E8E8"/>
      </a:accent1>
      <a:accent2>
        <a:srgbClr val="F29400"/>
      </a:accent2>
      <a:accent3>
        <a:srgbClr val="FFFFFF"/>
      </a:accent3>
      <a:accent4>
        <a:srgbClr val="000000"/>
      </a:accent4>
      <a:accent5>
        <a:srgbClr val="F2F2F2"/>
      </a:accent5>
      <a:accent6>
        <a:srgbClr val="DB8600"/>
      </a:accent6>
      <a:hlink>
        <a:srgbClr val="B1C800"/>
      </a:hlink>
      <a:folHlink>
        <a:srgbClr val="E75112"/>
      </a:folHlink>
    </a:clrScheme>
    <a:fontScheme name="Umwelt - Nordrhein-Westfalen-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400050" marR="0" indent="-400050" algn="l" defTabSz="914400" rtl="0" eaLnBrk="1" fontAlgn="base" latinLnBrk="0" hangingPunct="1">
          <a:lnSpc>
            <a:spcPct val="100000"/>
          </a:lnSpc>
          <a:spcBef>
            <a:spcPct val="20000"/>
          </a:spcBef>
          <a:spcAft>
            <a:spcPct val="0"/>
          </a:spcAft>
          <a:buClrTx/>
          <a:buSzTx/>
          <a:buFontTx/>
          <a:buNone/>
          <a:tabLst/>
          <a:defRPr kumimoji="0" lang="de-DE" altLang="de-DE"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400050" marR="0" indent="-400050" algn="l" defTabSz="914400" rtl="0" eaLnBrk="1" fontAlgn="base" latinLnBrk="0" hangingPunct="1">
          <a:lnSpc>
            <a:spcPct val="100000"/>
          </a:lnSpc>
          <a:spcBef>
            <a:spcPct val="20000"/>
          </a:spcBef>
          <a:spcAft>
            <a:spcPct val="0"/>
          </a:spcAft>
          <a:buClrTx/>
          <a:buSzTx/>
          <a:buFontTx/>
          <a:buNone/>
          <a:tabLst/>
          <a:defRPr kumimoji="0" lang="de-DE" altLang="de-DE" sz="3200" b="0" i="0" u="none" strike="noStrike" cap="none" normalizeH="0" baseline="0" smtClean="0">
            <a:ln>
              <a:noFill/>
            </a:ln>
            <a:solidFill>
              <a:schemeClr val="tx1"/>
            </a:solidFill>
            <a:effectLst/>
            <a:latin typeface="Arial" charset="0"/>
          </a:defRPr>
        </a:defPPr>
      </a:lstStyle>
    </a:lnDef>
  </a:objectDefaults>
  <a:extraClrSchemeLst>
    <a:extraClrScheme>
      <a:clrScheme name="Umwelt - Nordrhein-Westfalen-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mwelt - Nordrhein-Westfalen-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mwelt - Nordrhein-Westfalen-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mwelt - Nordrhein-Westfalen-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mwelt - Nordrhein-Westfalen-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mwelt - Nordrhein-Westfalen-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mwelt - Nordrhein-Westfalen-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mwelt - Nordrhein-Westfalen-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mwelt - Nordrhein-Westfalen-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mwelt - Nordrhein-Westfalen-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mwelt - Nordrhein-Westfalen-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mwelt - Nordrhein-Westfalen-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mwelt - Nordrhein-Westfalen-Design 13">
        <a:dk1>
          <a:srgbClr val="000000"/>
        </a:dk1>
        <a:lt1>
          <a:srgbClr val="FFFFFF"/>
        </a:lt1>
        <a:dk2>
          <a:srgbClr val="E2001A"/>
        </a:dk2>
        <a:lt2>
          <a:srgbClr val="009036"/>
        </a:lt2>
        <a:accent1>
          <a:srgbClr val="ACACAC"/>
        </a:accent1>
        <a:accent2>
          <a:srgbClr val="F29400"/>
        </a:accent2>
        <a:accent3>
          <a:srgbClr val="FFFFFF"/>
        </a:accent3>
        <a:accent4>
          <a:srgbClr val="000000"/>
        </a:accent4>
        <a:accent5>
          <a:srgbClr val="D2D2D2"/>
        </a:accent5>
        <a:accent6>
          <a:srgbClr val="DB8600"/>
        </a:accent6>
        <a:hlink>
          <a:srgbClr val="B1C800"/>
        </a:hlink>
        <a:folHlink>
          <a:srgbClr val="E75112"/>
        </a:folHlink>
      </a:clrScheme>
      <a:clrMap bg1="lt1" tx1="dk1" bg2="lt2" tx2="dk2" accent1="accent1" accent2="accent2" accent3="accent3" accent4="accent4" accent5="accent5" accent6="accent6" hlink="hlink" folHlink="folHlink"/>
    </a:extraClrScheme>
    <a:extraClrScheme>
      <a:clrScheme name="Umwelt - Nordrhein-Westfalen-Design 14">
        <a:dk1>
          <a:srgbClr val="000000"/>
        </a:dk1>
        <a:lt1>
          <a:srgbClr val="FFFFFF"/>
        </a:lt1>
        <a:dk2>
          <a:srgbClr val="E2001A"/>
        </a:dk2>
        <a:lt2>
          <a:srgbClr val="009036"/>
        </a:lt2>
        <a:accent1>
          <a:srgbClr val="E8E8E8"/>
        </a:accent1>
        <a:accent2>
          <a:srgbClr val="F29400"/>
        </a:accent2>
        <a:accent3>
          <a:srgbClr val="FFFFFF"/>
        </a:accent3>
        <a:accent4>
          <a:srgbClr val="000000"/>
        </a:accent4>
        <a:accent5>
          <a:srgbClr val="F2F2F2"/>
        </a:accent5>
        <a:accent6>
          <a:srgbClr val="DB8600"/>
        </a:accent6>
        <a:hlink>
          <a:srgbClr val="B1C800"/>
        </a:hlink>
        <a:folHlink>
          <a:srgbClr val="E751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lien AGW 22082025.potx" id="{8B639C69-1726-45C7-B3F3-A26E05AA1AAE}" vid="{6CDD9E19-A3CB-465A-9B9B-F7D64A67CDD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5639</Words>
  <Application>Microsoft Office PowerPoint</Application>
  <PresentationFormat>Benutzerdefiniert</PresentationFormat>
  <Paragraphs>372</Paragraphs>
  <Slides>39</Slides>
  <Notes>5</Notes>
  <HiddenSlides>3</HiddenSlides>
  <MMClips>0</MMClips>
  <ScaleCrop>false</ScaleCrop>
  <HeadingPairs>
    <vt:vector size="8" baseType="variant">
      <vt:variant>
        <vt:lpstr>Verwendete Schriftarten</vt:lpstr>
      </vt:variant>
      <vt:variant>
        <vt:i4>5</vt:i4>
      </vt:variant>
      <vt:variant>
        <vt:lpstr>Design</vt:lpstr>
      </vt:variant>
      <vt:variant>
        <vt:i4>2</vt:i4>
      </vt:variant>
      <vt:variant>
        <vt:lpstr>Eingebettete OLE-Server</vt:lpstr>
      </vt:variant>
      <vt:variant>
        <vt:i4>1</vt:i4>
      </vt:variant>
      <vt:variant>
        <vt:lpstr>Folientitel</vt:lpstr>
      </vt:variant>
      <vt:variant>
        <vt:i4>39</vt:i4>
      </vt:variant>
    </vt:vector>
  </HeadingPairs>
  <TitlesOfParts>
    <vt:vector size="47" baseType="lpstr">
      <vt:lpstr>Arial</vt:lpstr>
      <vt:lpstr>Arial Narrow</vt:lpstr>
      <vt:lpstr>Calibri</vt:lpstr>
      <vt:lpstr>Times New Roman</vt:lpstr>
      <vt:lpstr>Wingdings</vt:lpstr>
      <vt:lpstr>Titelmaster</vt:lpstr>
      <vt:lpstr>Umwelt - Nordrhein-Westfalen-Design</vt:lpstr>
      <vt:lpstr>think-cell Folie</vt:lpstr>
      <vt:lpstr>PowerPoint-Präsentation</vt:lpstr>
      <vt:lpstr>PowerPoint-Präsentation</vt:lpstr>
      <vt:lpstr>PowerPoint-Präsentation</vt:lpstr>
      <vt:lpstr>PowerPoint-Präsentation</vt:lpstr>
      <vt:lpstr>Motivation für den Pakt  für Hochwasserschutz</vt:lpstr>
      <vt:lpstr>Ziele und Instrumente des Paktes für Hochwasserschutz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 Schäfer-Sack</dc:creator>
  <cp:lastModifiedBy>Kuhr Petra</cp:lastModifiedBy>
  <cp:revision>678</cp:revision>
  <cp:lastPrinted>2025-01-22T07:47:09Z</cp:lastPrinted>
  <dcterms:created xsi:type="dcterms:W3CDTF">2009-02-17T12:17:26Z</dcterms:created>
  <dcterms:modified xsi:type="dcterms:W3CDTF">2025-09-22T08:24:52Z</dcterms:modified>
</cp:coreProperties>
</file>