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8" r:id="rId2"/>
    <p:sldId id="270" r:id="rId3"/>
    <p:sldId id="274" r:id="rId4"/>
    <p:sldId id="276" r:id="rId5"/>
    <p:sldId id="275" r:id="rId6"/>
    <p:sldId id="277" r:id="rId7"/>
    <p:sldId id="273" r:id="rId8"/>
    <p:sldId id="272" r:id="rId9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2000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29400"/>
    <a:srgbClr val="B1C800"/>
    <a:srgbClr val="009EE0"/>
    <a:srgbClr val="DCDCDC"/>
    <a:srgbClr val="D7D7D7"/>
    <a:srgbClr val="99ACC1"/>
    <a:srgbClr val="CCECF9"/>
    <a:srgbClr val="E6F5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2" autoAdjust="0"/>
    <p:restoredTop sz="94438" autoAdjust="0"/>
  </p:normalViewPr>
  <p:slideViewPr>
    <p:cSldViewPr>
      <p:cViewPr varScale="1">
        <p:scale>
          <a:sx n="106" d="100"/>
          <a:sy n="106" d="100"/>
        </p:scale>
        <p:origin x="177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/>
            </a:lvl1pPr>
          </a:lstStyle>
          <a:p>
            <a:endParaRPr lang="de-DE" altLang="de-DE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endParaRPr lang="de-DE" altLang="de-DE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/>
            </a:lvl1pPr>
          </a:lstStyle>
          <a:p>
            <a:endParaRPr lang="de-DE" altLang="de-DE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fld id="{F49D91BF-2DB6-4B33-973D-6DDBFCADF150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044049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1" name="Rectangle 15"/>
          <p:cNvSpPr>
            <a:spLocks noGrp="1" noChangeArrowheads="1"/>
          </p:cNvSpPr>
          <p:nvPr>
            <p:ph type="ctrTitle" sz="quarter"/>
          </p:nvPr>
        </p:nvSpPr>
        <p:spPr>
          <a:xfrm>
            <a:off x="468313" y="3436938"/>
            <a:ext cx="8207375" cy="1066800"/>
          </a:xfrm>
        </p:spPr>
        <p:txBody>
          <a:bodyPr lIns="91440" tIns="45720" rIns="91440" bIns="45720"/>
          <a:lstStyle>
            <a:lvl1pPr>
              <a:defRPr sz="3200"/>
            </a:lvl1pPr>
          </a:lstStyle>
          <a:p>
            <a:pPr lvl="0"/>
            <a:r>
              <a:rPr lang="de-DE" altLang="de-DE" noProof="0"/>
              <a:t>Mastertitelformat bearbeiten</a:t>
            </a:r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68313" y="4005263"/>
            <a:ext cx="8207375" cy="2376487"/>
          </a:xfrm>
        </p:spPr>
        <p:txBody>
          <a:bodyPr lIns="91440" tIns="45720" rIns="91440" bIns="45720"/>
          <a:lstStyle>
            <a:lvl1pPr marL="0" indent="0">
              <a:spcBef>
                <a:spcPct val="0"/>
              </a:spcBef>
              <a:buFont typeface="Wingdings" pitchFamily="2" charset="2"/>
              <a:buNone/>
              <a:defRPr sz="3200"/>
            </a:lvl1pPr>
          </a:lstStyle>
          <a:p>
            <a:pPr lvl="0"/>
            <a:r>
              <a:rPr lang="de-DE" altLang="de-DE" noProof="0"/>
              <a:t>Master-Untertitelformat bearbeiten</a:t>
            </a:r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2644" y="3287051"/>
            <a:ext cx="9142415" cy="121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Grafik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404664"/>
            <a:ext cx="2585860" cy="533348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29714124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88125" y="1484313"/>
            <a:ext cx="2016125" cy="4537075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39750" y="1484313"/>
            <a:ext cx="5895975" cy="453707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65225695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32251496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653818799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39750" y="2205038"/>
            <a:ext cx="3956050" cy="381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2205038"/>
            <a:ext cx="3956050" cy="381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70119619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240623702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685742503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33145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27407715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26333044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1268413"/>
            <a:ext cx="9144000" cy="4752975"/>
          </a:xfrm>
          <a:prstGeom prst="rect">
            <a:avLst/>
          </a:prstGeom>
          <a:solidFill>
            <a:srgbClr val="E6F5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marL="400050" indent="-40005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1pPr>
            <a:lvl2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2pPr>
            <a:lvl3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3pPr>
            <a:lvl4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4pPr>
            <a:lvl5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20000"/>
              </a:spcBef>
            </a:pPr>
            <a:endParaRPr lang="de-DE" altLang="de-DE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2205038"/>
            <a:ext cx="8064500" cy="381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1484313"/>
            <a:ext cx="80645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404664"/>
            <a:ext cx="2585860" cy="53334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3436938"/>
            <a:ext cx="8207375" cy="579437"/>
          </a:xfrm>
        </p:spPr>
        <p:txBody>
          <a:bodyPr/>
          <a:lstStyle/>
          <a:p>
            <a:r>
              <a:rPr lang="de-DE" altLang="de-DE" dirty="0"/>
              <a:t>Verbandsgesetznovelle	2025/2026	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de-DE" altLang="de-DE" dirty="0"/>
          </a:p>
        </p:txBody>
      </p:sp>
      <p:sp>
        <p:nvSpPr>
          <p:cNvPr id="53257" name="Rectangle 9"/>
          <p:cNvSpPr>
            <a:spLocks noChangeArrowheads="1"/>
          </p:cNvSpPr>
          <p:nvPr/>
        </p:nvSpPr>
        <p:spPr bwMode="auto">
          <a:xfrm>
            <a:off x="539750" y="6453188"/>
            <a:ext cx="1944688" cy="1444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endParaRPr lang="de-DE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F483B0-B181-4630-91B6-FA09A668D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1484784"/>
            <a:ext cx="8064500" cy="427037"/>
          </a:xfrm>
        </p:spPr>
        <p:txBody>
          <a:bodyPr/>
          <a:lstStyle/>
          <a:p>
            <a:r>
              <a:rPr lang="de-DE" dirty="0"/>
              <a:t>Vorgesehene Inhalte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9D046DD-2401-49A8-911B-B9FDAC3886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Artikelgesetz mit 12 Artikel:</a:t>
            </a:r>
          </a:p>
          <a:p>
            <a:pPr marL="0" indent="0">
              <a:buNone/>
            </a:pPr>
            <a:r>
              <a:rPr lang="de-DE" dirty="0"/>
              <a:t>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DE" dirty="0"/>
              <a:t>Gesetze der sondergesetzlichen Wasserverbände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DE" dirty="0"/>
              <a:t>AAV-Gesetz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DE" dirty="0"/>
              <a:t>LWG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DE" dirty="0" err="1"/>
              <a:t>ZustVU</a:t>
            </a:r>
            <a:endParaRPr lang="de-DE" dirty="0"/>
          </a:p>
          <a:p>
            <a:pPr marL="457200" lvl="1" indent="0">
              <a:buNone/>
            </a:pPr>
            <a:endParaRPr lang="de-DE" dirty="0"/>
          </a:p>
          <a:p>
            <a:endParaRPr lang="de-DE" dirty="0"/>
          </a:p>
          <a:p>
            <a:pPr lvl="1">
              <a:buFont typeface="Wingdings" panose="05000000000000000000" pitchFamily="2" charset="2"/>
              <a:buChar char="Ø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7458027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Vorschlag HWS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altLang="de-DE" sz="2000" dirty="0"/>
              <a:t>1. Ergänzung des § 2 Abs. 1 Nr. 1 (z.B. </a:t>
            </a:r>
            <a:r>
              <a:rPr lang="de-DE" altLang="de-DE" sz="2000" dirty="0" err="1"/>
              <a:t>Aggerverbandsgesetz</a:t>
            </a:r>
            <a:r>
              <a:rPr lang="de-DE" altLang="de-DE" sz="2000" dirty="0"/>
              <a:t>):</a:t>
            </a:r>
          </a:p>
          <a:p>
            <a:pPr marL="0" indent="0">
              <a:buNone/>
            </a:pPr>
            <a:endParaRPr lang="de-DE" altLang="de-DE" sz="2000" dirty="0"/>
          </a:p>
          <a:p>
            <a:pPr marL="0" indent="0">
              <a:buNone/>
            </a:pPr>
            <a:r>
              <a:rPr lang="de-DE" altLang="de-DE" sz="2000" dirty="0"/>
              <a:t>Regelung des Wasserabflusses einschließlich Ausgleich der Wasserführung und Sicherung des Hochwasserabflusses der oberirdischen Gewässer oder Gewässerabschnitte und in deren Einzugsgebieten; </a:t>
            </a:r>
            <a:r>
              <a:rPr lang="de-DE" altLang="de-DE" sz="2000" i="1" dirty="0"/>
              <a:t>dabei kann der Verband Maßnahmen des Hochwasserschutzes auch durchführen, soweit ihm nach dem Landeswassergesetz die Gewässerunterhaltung, der Ausgleich der Wasserführung und der Gewässerausbau nicht obliegen</a:t>
            </a:r>
          </a:p>
          <a:p>
            <a:pPr marL="0" indent="0">
              <a:buNone/>
            </a:pPr>
            <a:endParaRPr lang="de-DE" altLang="de-DE" dirty="0"/>
          </a:p>
          <a:p>
            <a:pPr marL="0" indent="0">
              <a:buNone/>
            </a:pPr>
            <a:r>
              <a:rPr lang="de-DE" altLang="de-DE" dirty="0"/>
              <a:t> </a:t>
            </a:r>
          </a:p>
          <a:p>
            <a:pPr marL="0" indent="0">
              <a:buNone/>
            </a:pPr>
            <a:endParaRPr lang="de-DE" altLang="de-DE" dirty="0"/>
          </a:p>
          <a:p>
            <a:pPr marL="0" indent="0">
              <a:buNone/>
            </a:pPr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914763791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Vorschlag HWS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988840"/>
            <a:ext cx="8064500" cy="3816350"/>
          </a:xfrm>
        </p:spPr>
        <p:txBody>
          <a:bodyPr/>
          <a:lstStyle/>
          <a:p>
            <a:pPr marL="0" indent="0">
              <a:buNone/>
            </a:pPr>
            <a:r>
              <a:rPr lang="de-DE" altLang="de-DE" u="sng" dirty="0"/>
              <a:t>Fragenstellungen:</a:t>
            </a:r>
          </a:p>
          <a:p>
            <a:pPr marL="0" indent="0">
              <a:buNone/>
            </a:pPr>
            <a:endParaRPr lang="de-DE" altLang="de-DE" sz="1200" dirty="0"/>
          </a:p>
          <a:p>
            <a:r>
              <a:rPr lang="de-DE" altLang="de-DE" dirty="0"/>
              <a:t>Verhältnis des angefügten HS zu § 4: Dort ist nicht von „</a:t>
            </a:r>
            <a:r>
              <a:rPr lang="de-DE" altLang="de-DE" b="1" dirty="0"/>
              <a:t>Maßnahmen</a:t>
            </a:r>
            <a:r>
              <a:rPr lang="de-DE" altLang="de-DE" dirty="0"/>
              <a:t>“ sondern „</a:t>
            </a:r>
            <a:r>
              <a:rPr lang="de-DE" altLang="de-DE" b="1" dirty="0"/>
              <a:t>Aufgaben</a:t>
            </a:r>
            <a:r>
              <a:rPr lang="de-DE" altLang="de-DE" dirty="0"/>
              <a:t>“ die Rede.</a:t>
            </a:r>
          </a:p>
          <a:p>
            <a:pPr marL="0" indent="0">
              <a:buNone/>
            </a:pPr>
            <a:endParaRPr lang="de-DE" altLang="de-DE" sz="1000" dirty="0"/>
          </a:p>
          <a:p>
            <a:r>
              <a:rPr lang="de-DE" altLang="de-DE" dirty="0"/>
              <a:t>„Maßnahmen des Hochwasserschutzes“ wären nach der jetzigen Systematik als solche mit Bezug zum ersten HS zu verstehen (</a:t>
            </a:r>
            <a:r>
              <a:rPr lang="de-DE" altLang="de-DE" b="1" dirty="0"/>
              <a:t>HRB erfasst, Deich nicht</a:t>
            </a:r>
            <a:r>
              <a:rPr lang="de-DE" altLang="de-DE" dirty="0"/>
              <a:t>) – ist das gewollt?</a:t>
            </a:r>
          </a:p>
          <a:p>
            <a:endParaRPr lang="de-DE" altLang="de-DE" sz="1000" dirty="0"/>
          </a:p>
          <a:p>
            <a:r>
              <a:rPr lang="de-DE" altLang="de-DE" dirty="0"/>
              <a:t>Tätigkeit </a:t>
            </a:r>
            <a:r>
              <a:rPr lang="de-DE" altLang="de-DE" b="1" dirty="0"/>
              <a:t>außerhalb des Verbandsgebiets </a:t>
            </a:r>
            <a:r>
              <a:rPr lang="de-DE" altLang="de-DE" dirty="0"/>
              <a:t>(Stichwort „Einzugsgebiet in Nr.1)</a:t>
            </a:r>
          </a:p>
          <a:p>
            <a:pPr marL="0" indent="0">
              <a:buNone/>
            </a:pPr>
            <a:endParaRPr lang="de-DE" altLang="de-DE" dirty="0"/>
          </a:p>
          <a:p>
            <a:pPr marL="0" indent="0">
              <a:buNone/>
            </a:pPr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855303386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Vorschlag HWS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altLang="de-DE" sz="2000" dirty="0"/>
              <a:t>2. Aufnahme einer neuen Nr. 9 in § 2 Abs. 1 (z.B. </a:t>
            </a:r>
            <a:r>
              <a:rPr lang="de-DE" altLang="de-DE" sz="2000" dirty="0" err="1"/>
              <a:t>Aggerverbandsgesetz</a:t>
            </a:r>
            <a:r>
              <a:rPr lang="de-DE" altLang="de-DE" sz="2000" dirty="0"/>
              <a:t>):</a:t>
            </a:r>
          </a:p>
          <a:p>
            <a:pPr marL="0" indent="0">
              <a:buNone/>
            </a:pPr>
            <a:endParaRPr lang="de-DE" altLang="de-DE" sz="2000" dirty="0"/>
          </a:p>
          <a:p>
            <a:pPr marL="400050" lvl="1" indent="0">
              <a:buNone/>
            </a:pPr>
            <a:r>
              <a:rPr lang="de-DE" altLang="de-DE" sz="2000" i="1" dirty="0"/>
              <a:t>9. Koordinierung und Förderung der Zusammenarbeit im Bereich des Hochwasserschutzes</a:t>
            </a:r>
          </a:p>
          <a:p>
            <a:pPr marL="0" indent="0">
              <a:buNone/>
            </a:pPr>
            <a:endParaRPr lang="de-DE" altLang="de-DE" sz="2000" dirty="0"/>
          </a:p>
          <a:p>
            <a:pPr marL="0" indent="0">
              <a:buNone/>
            </a:pPr>
            <a:endParaRPr lang="de-DE" altLang="de-DE" dirty="0"/>
          </a:p>
          <a:p>
            <a:pPr marL="0" indent="0">
              <a:buNone/>
            </a:pPr>
            <a:r>
              <a:rPr lang="de-DE" altLang="de-DE" dirty="0"/>
              <a:t> </a:t>
            </a:r>
          </a:p>
          <a:p>
            <a:pPr marL="0" indent="0">
              <a:buNone/>
            </a:pPr>
            <a:endParaRPr lang="de-DE" altLang="de-DE" dirty="0"/>
          </a:p>
          <a:p>
            <a:pPr marL="0" indent="0">
              <a:buNone/>
            </a:pPr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721991224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/>
              <a:t>Vorschlag HWS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988840"/>
            <a:ext cx="8064500" cy="3816350"/>
          </a:xfrm>
        </p:spPr>
        <p:txBody>
          <a:bodyPr/>
          <a:lstStyle/>
          <a:p>
            <a:pPr marL="0" indent="0">
              <a:buNone/>
            </a:pPr>
            <a:r>
              <a:rPr lang="de-DE" altLang="de-DE" u="sng" dirty="0"/>
              <a:t>Fragenstellungen:</a:t>
            </a:r>
          </a:p>
          <a:p>
            <a:pPr marL="0" indent="0">
              <a:buNone/>
            </a:pPr>
            <a:endParaRPr lang="de-DE" altLang="de-DE" sz="1200" dirty="0"/>
          </a:p>
          <a:p>
            <a:r>
              <a:rPr lang="de-DE" altLang="de-DE" dirty="0"/>
              <a:t>Sind Koordinierungs- und Förderungsmaßnahmen </a:t>
            </a:r>
            <a:r>
              <a:rPr lang="de-DE" altLang="de-DE" b="1" dirty="0"/>
              <a:t>übernahmebedürftig</a:t>
            </a:r>
            <a:r>
              <a:rPr lang="de-DE" altLang="de-DE" dirty="0"/>
              <a:t> nach § 4?</a:t>
            </a:r>
          </a:p>
          <a:p>
            <a:endParaRPr lang="de-DE" altLang="de-DE" sz="1000" dirty="0"/>
          </a:p>
          <a:p>
            <a:r>
              <a:rPr lang="de-DE" altLang="de-DE" dirty="0"/>
              <a:t>Wird der Begriff der </a:t>
            </a:r>
            <a:r>
              <a:rPr lang="de-DE" altLang="de-DE" b="1" dirty="0"/>
              <a:t>„Förderung“ </a:t>
            </a:r>
            <a:r>
              <a:rPr lang="de-DE" altLang="de-DE" dirty="0"/>
              <a:t>zusätzlich zur Koordinierung benötigt? Was umfasst er?</a:t>
            </a:r>
          </a:p>
          <a:p>
            <a:endParaRPr lang="de-DE" altLang="de-DE" sz="1000" dirty="0"/>
          </a:p>
          <a:p>
            <a:r>
              <a:rPr lang="de-DE" altLang="de-DE" dirty="0"/>
              <a:t>Gibt es ggf. ein Problem, derartige Maßnahmen korrekt bei den </a:t>
            </a:r>
            <a:r>
              <a:rPr lang="de-DE" altLang="de-DE" b="1" dirty="0"/>
              <a:t>Verbandsbeiträgen</a:t>
            </a:r>
            <a:r>
              <a:rPr lang="de-DE" altLang="de-DE" dirty="0"/>
              <a:t> abzubilden?</a:t>
            </a:r>
          </a:p>
          <a:p>
            <a:pPr marL="0" indent="0">
              <a:buNone/>
            </a:pPr>
            <a:endParaRPr lang="de-DE" altLang="de-DE" dirty="0"/>
          </a:p>
          <a:p>
            <a:pPr marL="0" indent="0">
              <a:buNone/>
            </a:pPr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3074236927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2918F3-D64D-4816-9B4C-4F1492951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Hybride/digitale Gremiensitzungen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82F2D1C-F0DD-43D7-9516-6E9B6E0112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u="sng" dirty="0"/>
              <a:t>Fragestellungen: </a:t>
            </a:r>
          </a:p>
          <a:p>
            <a:r>
              <a:rPr lang="de-DE" dirty="0"/>
              <a:t>Bedarf es einer gesetzlich vorgeschriebene Art der digitalen Anwesenheitsfeststellung?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Anpassungen der Regelung für den VR: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DE" dirty="0"/>
              <a:t>Bildübertragung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de-DE" dirty="0"/>
              <a:t>Streichung Sondervorschriften für pandemische Lage (2/3-Mehrheit bei Umlaufbeschlüssen)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80475691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0C1EA1-098C-4FC2-8CC2-FBF7A52A2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Offene Punkte	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EB410CA-8773-4FE6-9CE9-9FBC8A70FC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„Experimentierklausel“</a:t>
            </a:r>
          </a:p>
          <a:p>
            <a:endParaRPr lang="de-DE" dirty="0"/>
          </a:p>
          <a:p>
            <a:r>
              <a:rPr lang="de-DE" dirty="0"/>
              <a:t>Maßnahmen der Klimafolgenanpassung</a:t>
            </a:r>
          </a:p>
          <a:p>
            <a:endParaRPr lang="de-DE" dirty="0"/>
          </a:p>
          <a:p>
            <a:r>
              <a:rPr lang="de-DE" dirty="0"/>
              <a:t>Verbands-/Delegiertenversammlung und Kommunalwahlen</a:t>
            </a:r>
          </a:p>
          <a:p>
            <a:endParaRPr lang="de-DE" dirty="0"/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02459514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Umwelt - Nordrhein-Westfalen-Design">
  <a:themeElements>
    <a:clrScheme name="Umwelt - Nordrhein-Westfalen-Design 14">
      <a:dk1>
        <a:srgbClr val="000000"/>
      </a:dk1>
      <a:lt1>
        <a:srgbClr val="FFFFFF"/>
      </a:lt1>
      <a:dk2>
        <a:srgbClr val="E2001A"/>
      </a:dk2>
      <a:lt2>
        <a:srgbClr val="009036"/>
      </a:lt2>
      <a:accent1>
        <a:srgbClr val="E8E8E8"/>
      </a:accent1>
      <a:accent2>
        <a:srgbClr val="F29400"/>
      </a:accent2>
      <a:accent3>
        <a:srgbClr val="FFFFFF"/>
      </a:accent3>
      <a:accent4>
        <a:srgbClr val="000000"/>
      </a:accent4>
      <a:accent5>
        <a:srgbClr val="F2F2F2"/>
      </a:accent5>
      <a:accent6>
        <a:srgbClr val="DB8600"/>
      </a:accent6>
      <a:hlink>
        <a:srgbClr val="B1C800"/>
      </a:hlink>
      <a:folHlink>
        <a:srgbClr val="E75112"/>
      </a:folHlink>
    </a:clrScheme>
    <a:fontScheme name="Umwelt - Nordrhein-Westfalen-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marL="400050" marR="0" indent="-40005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marL="400050" marR="0" indent="-40005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de-DE" altLang="de-DE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Umwelt - Nordrhein-Westfalen-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mwelt - Nordrhein-Westfalen-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mwelt - Nordrhein-Westfalen-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mwelt - Nordrhein-Westfalen-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mwelt - Nordrhein-Westfalen-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mwelt - Nordrhein-Westfalen-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welt - Nordrhein-Westfalen-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welt - Nordrhein-Westfalen-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welt - Nordrhein-Westfalen-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welt - Nordrhein-Westfalen-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welt - Nordrhein-Westfalen-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welt - Nordrhein-Westfalen-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mwelt - Nordrhein-Westfalen-Design 13">
        <a:dk1>
          <a:srgbClr val="000000"/>
        </a:dk1>
        <a:lt1>
          <a:srgbClr val="FFFFFF"/>
        </a:lt1>
        <a:dk2>
          <a:srgbClr val="E2001A"/>
        </a:dk2>
        <a:lt2>
          <a:srgbClr val="009036"/>
        </a:lt2>
        <a:accent1>
          <a:srgbClr val="ACACAC"/>
        </a:accent1>
        <a:accent2>
          <a:srgbClr val="F294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DB8600"/>
        </a:accent6>
        <a:hlink>
          <a:srgbClr val="B1C800"/>
        </a:hlink>
        <a:folHlink>
          <a:srgbClr val="E7511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mwelt - Nordrhein-Westfalen-Design 14">
        <a:dk1>
          <a:srgbClr val="000000"/>
        </a:dk1>
        <a:lt1>
          <a:srgbClr val="FFFFFF"/>
        </a:lt1>
        <a:dk2>
          <a:srgbClr val="E2001A"/>
        </a:dk2>
        <a:lt2>
          <a:srgbClr val="009036"/>
        </a:lt2>
        <a:accent1>
          <a:srgbClr val="E8E8E8"/>
        </a:accent1>
        <a:accent2>
          <a:srgbClr val="F29400"/>
        </a:accent2>
        <a:accent3>
          <a:srgbClr val="FFFFFF"/>
        </a:accent3>
        <a:accent4>
          <a:srgbClr val="000000"/>
        </a:accent4>
        <a:accent5>
          <a:srgbClr val="F2F2F2"/>
        </a:accent5>
        <a:accent6>
          <a:srgbClr val="DB8600"/>
        </a:accent6>
        <a:hlink>
          <a:srgbClr val="B1C800"/>
        </a:hlink>
        <a:folHlink>
          <a:srgbClr val="E7511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UNV Umwelt - Nordrhein-Westfalen-Design.potx" id="{5C3EEBE0-1AA4-42C4-9F73-BD9019370FF9}" vid="{0807154B-D63F-4BE1-BD48-085458E1C038}"/>
    </a:ext>
  </a:ext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1 - Umwelt - Nordrhein-Westfalen-Design</Template>
  <TotalTime>0</TotalTime>
  <Words>286</Words>
  <Application>Microsoft Office PowerPoint</Application>
  <PresentationFormat>Bildschirmpräsentation (4:3)</PresentationFormat>
  <Paragraphs>55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Arial</vt:lpstr>
      <vt:lpstr>Wingdings</vt:lpstr>
      <vt:lpstr>Umwelt - Nordrhein-Westfalen-Design</vt:lpstr>
      <vt:lpstr>Verbandsgesetznovelle 2025/2026 </vt:lpstr>
      <vt:lpstr>Vorgesehene Inhalte</vt:lpstr>
      <vt:lpstr>Vorschlag HWS</vt:lpstr>
      <vt:lpstr>Vorschlag HWS</vt:lpstr>
      <vt:lpstr>Vorschlag HWS</vt:lpstr>
      <vt:lpstr>Vorschlag HWS</vt:lpstr>
      <vt:lpstr>Hybride/digitale Gremiensitzungen</vt:lpstr>
      <vt:lpstr>Offene Punkte </vt:lpstr>
    </vt:vector>
  </TitlesOfParts>
  <Company>Referat I-7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Verbandsgesetznovelle 2025/2026</dc:title>
  <dc:creator>Keil, Jonas</dc:creator>
  <cp:lastModifiedBy>Keil, Jonas</cp:lastModifiedBy>
  <cp:revision>18</cp:revision>
  <dcterms:created xsi:type="dcterms:W3CDTF">2025-09-22T03:54:09Z</dcterms:created>
  <dcterms:modified xsi:type="dcterms:W3CDTF">2025-09-22T08:55:47Z</dcterms:modified>
</cp:coreProperties>
</file>